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6858000" cx="12192000"/>
  <p:notesSz cx="6858000" cy="9144000"/>
  <p:embeddedFontLst>
    <p:embeddedFont>
      <p:font typeface="Roboto"/>
      <p:regular r:id="rId28"/>
      <p:bold r:id="rId29"/>
      <p:italic r:id="rId30"/>
      <p:boldItalic r:id="rId31"/>
    </p:embeddedFont>
    <p:embeddedFont>
      <p:font typeface="Roboto Medium"/>
      <p:regular r:id="rId32"/>
      <p:bold r:id="rId33"/>
      <p:italic r:id="rId34"/>
      <p:boldItalic r:id="rId35"/>
    </p:embeddedFont>
    <p:embeddedFont>
      <p:font typeface="Open Sans"/>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0" roundtripDataSignature="AMtx7mibtiHf8ClXyQdBAHrn9kr1p8USL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Roboto-regular.fntdata"/><Relationship Id="rId27" Type="http://schemas.openxmlformats.org/officeDocument/2006/relationships/slide" Target="slides/slide21.xml"/><Relationship Id="rId5" Type="http://schemas.openxmlformats.org/officeDocument/2006/relationships/slideMaster" Target="slideMasters/slideMaster3.xml"/><Relationship Id="rId6" Type="http://schemas.openxmlformats.org/officeDocument/2006/relationships/notesMaster" Target="notesMasters/notesMaster1.xml"/><Relationship Id="rId29" Type="http://schemas.openxmlformats.org/officeDocument/2006/relationships/font" Target="fonts/Roboto-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oboto-boldItalic.fntdata"/><Relationship Id="rId30" Type="http://schemas.openxmlformats.org/officeDocument/2006/relationships/font" Target="fonts/Roboto-italic.fntdata"/><Relationship Id="rId11" Type="http://schemas.openxmlformats.org/officeDocument/2006/relationships/slide" Target="slides/slide5.xml"/><Relationship Id="rId33" Type="http://schemas.openxmlformats.org/officeDocument/2006/relationships/font" Target="fonts/RobotoMedium-bold.fntdata"/><Relationship Id="rId10" Type="http://schemas.openxmlformats.org/officeDocument/2006/relationships/slide" Target="slides/slide4.xml"/><Relationship Id="rId32" Type="http://schemas.openxmlformats.org/officeDocument/2006/relationships/font" Target="fonts/RobotoMedium-regular.fntdata"/><Relationship Id="rId13" Type="http://schemas.openxmlformats.org/officeDocument/2006/relationships/slide" Target="slides/slide7.xml"/><Relationship Id="rId35" Type="http://schemas.openxmlformats.org/officeDocument/2006/relationships/font" Target="fonts/RobotoMedium-boldItalic.fntdata"/><Relationship Id="rId12" Type="http://schemas.openxmlformats.org/officeDocument/2006/relationships/slide" Target="slides/slide6.xml"/><Relationship Id="rId34" Type="http://schemas.openxmlformats.org/officeDocument/2006/relationships/font" Target="fonts/RobotoMedium-italic.fntdata"/><Relationship Id="rId15" Type="http://schemas.openxmlformats.org/officeDocument/2006/relationships/slide" Target="slides/slide9.xml"/><Relationship Id="rId37" Type="http://schemas.openxmlformats.org/officeDocument/2006/relationships/font" Target="fonts/OpenSans-bold.fntdata"/><Relationship Id="rId14" Type="http://schemas.openxmlformats.org/officeDocument/2006/relationships/slide" Target="slides/slide8.xml"/><Relationship Id="rId36" Type="http://schemas.openxmlformats.org/officeDocument/2006/relationships/font" Target="fonts/OpenSans-regular.fntdata"/><Relationship Id="rId17" Type="http://schemas.openxmlformats.org/officeDocument/2006/relationships/slide" Target="slides/slide11.xml"/><Relationship Id="rId39" Type="http://schemas.openxmlformats.org/officeDocument/2006/relationships/font" Target="fonts/OpenSans-boldItalic.fntdata"/><Relationship Id="rId16" Type="http://schemas.openxmlformats.org/officeDocument/2006/relationships/slide" Target="slides/slide10.xml"/><Relationship Id="rId38" Type="http://schemas.openxmlformats.org/officeDocument/2006/relationships/font" Target="fonts/OpenSans-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4b85d504c5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g34b85d504c5_0_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74650" lvl="0" marL="457200" rtl="0" algn="l">
              <a:lnSpc>
                <a:spcPct val="90000"/>
              </a:lnSpc>
              <a:spcBef>
                <a:spcPts val="1000"/>
              </a:spcBef>
              <a:spcAft>
                <a:spcPts val="0"/>
              </a:spcAft>
              <a:buSzPts val="2300"/>
              <a:buChar char="●"/>
            </a:pPr>
            <a:r>
              <a:rPr b="1" lang="en-US" sz="1400"/>
              <a:t>Prospettive diverse</a:t>
            </a:r>
            <a:r>
              <a:rPr lang="en-US" sz="1400"/>
              <a:t>: l’opportunità di adottare diversi ruoli e vedere le cose da punti di vista differenti. </a:t>
            </a:r>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Incoraggiare le e gli studenti ad adottare ruoli diversi nei progetti e nelle attività permette di migliorare la comprensione di punti di vista differenti, contrastando i pregiudizi di genere relativi ai ruoli e alle responsabilità. Inoltre, garantisce un coinvolgimento egualitario delle e degli studenti  nella condivisione di tutti i ruoli e di tutte le responsabilità.</a:t>
            </a:r>
            <a:endParaRPr sz="1300">
              <a:solidFill>
                <a:srgbClr val="1D1D1B"/>
              </a:solidFill>
            </a:endParaRPr>
          </a:p>
          <a:p>
            <a:pPr indent="0" lvl="0" marL="1371600" rtl="0" algn="l">
              <a:lnSpc>
                <a:spcPct val="90000"/>
              </a:lnSpc>
              <a:spcBef>
                <a:spcPts val="1000"/>
              </a:spcBef>
              <a:spcAft>
                <a:spcPts val="0"/>
              </a:spcAft>
              <a:buClr>
                <a:schemeClr val="dk1"/>
              </a:buClr>
              <a:buSzPts val="1100"/>
              <a:buFont typeface="Arial"/>
              <a:buNone/>
            </a:pPr>
            <a:r>
              <a:t/>
            </a:r>
            <a:endParaRPr sz="1300">
              <a:solidFill>
                <a:srgbClr val="2B454E"/>
              </a:solidFill>
            </a:endParaRPr>
          </a:p>
          <a:p>
            <a:pPr indent="-374650" lvl="0" marL="457200" rtl="0" algn="l">
              <a:lnSpc>
                <a:spcPct val="90000"/>
              </a:lnSpc>
              <a:spcBef>
                <a:spcPts val="1000"/>
              </a:spcBef>
              <a:spcAft>
                <a:spcPts val="0"/>
              </a:spcAft>
              <a:buSzPts val="2300"/>
              <a:buChar char="●"/>
            </a:pPr>
            <a:r>
              <a:rPr b="1" lang="en-US" sz="1400"/>
              <a:t>Collaborazione</a:t>
            </a:r>
            <a:r>
              <a:rPr lang="en-US" sz="1400"/>
              <a:t>: compiti rivolti ai gruppi, in cui gli individui lavorano in coppia o in gruppo, puntando al successo dell’intero gruppo.</a:t>
            </a:r>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I compiti collaborativi promuovono il lavoro di gruppo e il supporto tra pari, creando un ambiente più inclusive, in cui tutte le e tutti gli studenti si sentano ascoltati e apprezzati, senza distinzione di genere.</a:t>
            </a:r>
            <a:endParaRPr sz="1300"/>
          </a:p>
        </p:txBody>
      </p:sp>
      <p:sp>
        <p:nvSpPr>
          <p:cNvPr id="155" name="Google Shape;155;g34b85d504c5_0_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4b85d504c5_0_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g34b85d504c5_0_3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1150" lvl="0" marL="457200" rtl="0" algn="l">
              <a:lnSpc>
                <a:spcPct val="90000"/>
              </a:lnSpc>
              <a:spcBef>
                <a:spcPts val="1000"/>
              </a:spcBef>
              <a:spcAft>
                <a:spcPts val="0"/>
              </a:spcAft>
              <a:buClr>
                <a:srgbClr val="2B454E"/>
              </a:buClr>
              <a:buSzPts val="1300"/>
              <a:buChar char="●"/>
            </a:pPr>
            <a:r>
              <a:rPr b="1" lang="en-US" sz="1300">
                <a:solidFill>
                  <a:srgbClr val="2B454E"/>
                </a:solidFill>
              </a:rPr>
              <a:t>Articolazione</a:t>
            </a:r>
            <a:r>
              <a:rPr b="0" lang="en-US" sz="1300">
                <a:solidFill>
                  <a:srgbClr val="2B454E"/>
                </a:solidFill>
              </a:rPr>
              <a:t>: l’opportunità di articolare pensieri e risultati, presentare un argomento pubblicamente e raggiungere la comprensione tramite l’interazione sociale.</a:t>
            </a:r>
            <a:endParaRPr b="0"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Fornire opportunità e spazi sicuri perché le e gli studenti possono articolare i loro pensieri e risultati permette di costruire l’autostima di tutti gli individui meno propensi a farsi avanti in contesti tradizionali, avvantaggiando tutte le e tutti gli studenti, senza distinzione di genere.</a:t>
            </a:r>
            <a:endParaRPr sz="1300">
              <a:solidFill>
                <a:srgbClr val="1D1D1B"/>
              </a:solidFill>
            </a:endParaRPr>
          </a:p>
          <a:p>
            <a:pPr indent="0" lvl="0" marL="1371600" rtl="0" algn="l">
              <a:lnSpc>
                <a:spcPct val="90000"/>
              </a:lnSpc>
              <a:spcBef>
                <a:spcPts val="0"/>
              </a:spcBef>
              <a:spcAft>
                <a:spcPts val="0"/>
              </a:spcAft>
              <a:buClr>
                <a:schemeClr val="dk1"/>
              </a:buClr>
              <a:buSzPts val="1100"/>
              <a:buFont typeface="Arial"/>
              <a:buNone/>
            </a:pPr>
            <a:r>
              <a:t/>
            </a:r>
            <a:endParaRPr sz="1300">
              <a:solidFill>
                <a:srgbClr val="2B454E"/>
              </a:solidFill>
            </a:endParaRPr>
          </a:p>
          <a:p>
            <a:pPr indent="-311150" lvl="0" marL="457200" rtl="0" algn="l">
              <a:lnSpc>
                <a:spcPct val="90000"/>
              </a:lnSpc>
              <a:spcBef>
                <a:spcPts val="0"/>
              </a:spcBef>
              <a:spcAft>
                <a:spcPts val="0"/>
              </a:spcAft>
              <a:buClr>
                <a:srgbClr val="2B454E"/>
              </a:buClr>
              <a:buSzPts val="1300"/>
              <a:buChar char="●"/>
            </a:pPr>
            <a:r>
              <a:rPr b="1" lang="en-US" sz="1300">
                <a:solidFill>
                  <a:srgbClr val="2B454E"/>
                </a:solidFill>
              </a:rPr>
              <a:t>Riflessione</a:t>
            </a:r>
            <a:r>
              <a:rPr b="0" lang="en-US" sz="1300">
                <a:solidFill>
                  <a:srgbClr val="2B454E"/>
                </a:solidFill>
              </a:rPr>
              <a:t>: l’opportunità di pensare, riflettere e discutere le scelte fatte sia durante l’azione (mentre si prendono le decisioni) sia dopo l’azione (dopo aver preso le decisioni) – anche la riflessione è un processo sociale.</a:t>
            </a:r>
            <a:endParaRPr b="0"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Incoraggiare</a:t>
            </a:r>
            <a:r>
              <a:rPr lang="en-US" sz="1300">
                <a:solidFill>
                  <a:srgbClr val="1D1D1B"/>
                </a:solidFill>
              </a:rPr>
              <a:t> la riflessione permette a tutte le e tutti gli studenti, indipendentemente dal genere, di elaborare le conoscenze apprese e i pregiudizi, comportando una maggiore consapevolezza di sé e una mentalità più inclusive all’interno della comunità di apprendimento. Al fine di garantire l’inclusività di genere e la collaborazione, le e gli studenti possono anche collaborare in gruppi che permettano di avviare </a:t>
            </a:r>
            <a:r>
              <a:rPr lang="en-US" sz="1300">
                <a:solidFill>
                  <a:srgbClr val="1D1D1B"/>
                </a:solidFill>
              </a:rPr>
              <a:t>discussioni</a:t>
            </a:r>
            <a:r>
              <a:rPr lang="en-US" sz="1300">
                <a:solidFill>
                  <a:srgbClr val="1D1D1B"/>
                </a:solidFill>
              </a:rPr>
              <a:t> e riflessioni sociali.</a:t>
            </a:r>
            <a:endParaRPr sz="1300">
              <a:solidFill>
                <a:srgbClr val="1D1D1B"/>
              </a:solidFill>
            </a:endParaRPr>
          </a:p>
          <a:p>
            <a:pPr indent="0" lvl="0" marL="0" rtl="0" algn="l">
              <a:lnSpc>
                <a:spcPct val="100000"/>
              </a:lnSpc>
              <a:spcBef>
                <a:spcPts val="0"/>
              </a:spcBef>
              <a:spcAft>
                <a:spcPts val="0"/>
              </a:spcAft>
              <a:buSzPts val="1400"/>
              <a:buNone/>
            </a:pPr>
            <a:r>
              <a:t/>
            </a:r>
            <a:endParaRPr sz="1300"/>
          </a:p>
        </p:txBody>
      </p:sp>
      <p:sp>
        <p:nvSpPr>
          <p:cNvPr id="164" name="Google Shape;164;g34b85d504c5_0_3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4b85d504c5_0_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3" name="Google Shape;173;g34b85d504c5_0_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4" name="Google Shape;174;g34b85d504c5_0_6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34b85d504c5_0_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g34b85d504c5_0_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Dividere le e i partecipanti in gruppi. Sulla base degli esempi presentati, ciascun gruppo riceverà una carta di scenario e dovrà provare a spiegare le strategie per un’integrazione iniziale delle esperienze di apprendimento autentico nell’educazione informatica, rendendo così l’apprendimento più coinvolgente e significativo. </a:t>
            </a:r>
            <a:endParaRPr/>
          </a:p>
          <a:p>
            <a:pPr indent="0" lvl="0" marL="0" marR="0" rtl="0" algn="l">
              <a:lnSpc>
                <a:spcPct val="90000"/>
              </a:lnSpc>
              <a:spcBef>
                <a:spcPts val="100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Per facilitare una discussione di gruppo più ampia, le e i partecipanti si divideranno in gruppi nuovi e diversi, in modo da garantire la presenza di una o un portavoce di ogni gruppo originale, allo scopo di condividere e discutere gli esempi di principi dell’apprendimento autentico. Ciascun gruppo condivide un esempio su uno strumento collaborativo (es. Padlet).</a:t>
            </a:r>
            <a:endParaRPr/>
          </a:p>
        </p:txBody>
      </p:sp>
      <p:sp>
        <p:nvSpPr>
          <p:cNvPr id="184" name="Google Shape;184;g34b85d504c5_0_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4bb7fa468f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 name="Google Shape;195;g34bb7fa468f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916"/>
              </a:lnSpc>
              <a:spcBef>
                <a:spcPts val="0"/>
              </a:spcBef>
              <a:spcAft>
                <a:spcPts val="800"/>
              </a:spcAft>
              <a:buClr>
                <a:schemeClr val="dk1"/>
              </a:buClr>
              <a:buSzPts val="1100"/>
              <a:buFont typeface="Arial"/>
              <a:buNone/>
            </a:pPr>
            <a:r>
              <a:rPr lang="en-US"/>
              <a:t>Le scuole e le classi sono caratterizzate da valori e aspettative non espresse che promuovono un “programma nascosto” (Gordon, 1982). L’ideologia di genere nelle scuole può avere un impatto sulle convinzioni delle e degli studenti riguardanti le loro competenze, preferenze e la motivazione per le carriere future (Vleuten et al., 2016).</a:t>
            </a:r>
            <a:endParaRPr/>
          </a:p>
        </p:txBody>
      </p:sp>
      <p:sp>
        <p:nvSpPr>
          <p:cNvPr id="196" name="Google Shape;196;g34bb7fa468f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4bb7fa468f_0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 name="Google Shape;205;g34bb7fa468f_0_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7916"/>
              </a:lnSpc>
              <a:spcBef>
                <a:spcPts val="0"/>
              </a:spcBef>
              <a:spcAft>
                <a:spcPts val="800"/>
              </a:spcAft>
              <a:buClr>
                <a:schemeClr val="dk1"/>
              </a:buClr>
              <a:buSzPts val="1100"/>
              <a:buFont typeface="Arial"/>
              <a:buNone/>
            </a:pPr>
            <a:r>
              <a:rPr lang="en-US"/>
              <a:t>Affrontare le ideologie di genere nascoste richiede interventi inclusivi di genere. Tali interventi si basano sui principi della teoria critica e della pedagogia, che analizzano le dinamiche di potere in classe; sulla pedagogia femminista, secondo cui il genere influisce su ciò che viene insegnato e sul metodo utilizzato (McClure, 2000) e sull’intersezionalità, secondo cui l’intersezione di diverse identità, tra cui il genere, può generare discriminazione (Crenshaw, 1989). </a:t>
            </a:r>
            <a:endParaRPr/>
          </a:p>
        </p:txBody>
      </p:sp>
      <p:sp>
        <p:nvSpPr>
          <p:cNvPr id="206" name="Google Shape;206;g34bb7fa468f_0_2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4bb7fa468f_0_2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Tra i potenziali pregiudizi di genere nell’educazione, figurano quelli di seguito elencati.</a:t>
            </a:r>
            <a:endParaRPr/>
          </a:p>
          <a:p>
            <a:pPr indent="0" lvl="0" marL="0" rtl="0" algn="l">
              <a:lnSpc>
                <a:spcPct val="100000"/>
              </a:lnSpc>
              <a:spcBef>
                <a:spcPts val="0"/>
              </a:spcBef>
              <a:spcAft>
                <a:spcPts val="0"/>
              </a:spcAft>
              <a:buSzPts val="1400"/>
              <a:buNone/>
            </a:pPr>
            <a:r>
              <a:rPr b="1" lang="en-US"/>
              <a:t>Sottorappresentazione delle donne/dei generi differenti</a:t>
            </a:r>
            <a:r>
              <a:rPr lang="en-US"/>
              <a:t>: i materiali, i contenuti e le attività presentano spesso figure maschili, mentre le donne e gli individui di genere differente sono raramente, oppure mai, rappresentati o considerati in questo ambito.</a:t>
            </a:r>
            <a:endParaRPr/>
          </a:p>
          <a:p>
            <a:pPr indent="0" lvl="0" marL="0" rtl="0" algn="l">
              <a:lnSpc>
                <a:spcPct val="100000"/>
              </a:lnSpc>
              <a:spcBef>
                <a:spcPts val="0"/>
              </a:spcBef>
              <a:spcAft>
                <a:spcPts val="0"/>
              </a:spcAft>
              <a:buSzPts val="1400"/>
              <a:buNone/>
            </a:pPr>
            <a:r>
              <a:rPr b="1" lang="en-US"/>
              <a:t>Scoraggiare </a:t>
            </a:r>
            <a:r>
              <a:rPr b="1" lang="en-US"/>
              <a:t>l’</a:t>
            </a:r>
            <a:r>
              <a:rPr b="1" i="1" lang="en-US"/>
              <a:t>empowerment</a:t>
            </a:r>
            <a:r>
              <a:rPr b="1" lang="en-US"/>
              <a:t> in base al genere</a:t>
            </a:r>
            <a:r>
              <a:rPr lang="en-US"/>
              <a:t>: i materiali, i contenuti e le attività scoraggiano o limitano, in maniera implicita o esplicita, il perseguimento e l’avanzamento degli individui nell’ambito in base al loro genere. Ad esempio, suggerendo che certi ruoli o attività siano “più adatti” per un genere rispetto a un altro</a:t>
            </a:r>
            <a:endParaRPr/>
          </a:p>
          <a:p>
            <a:pPr indent="0" lvl="0" marL="0" rtl="0" algn="l">
              <a:lnSpc>
                <a:spcPct val="100000"/>
              </a:lnSpc>
              <a:spcBef>
                <a:spcPts val="0"/>
              </a:spcBef>
              <a:spcAft>
                <a:spcPts val="0"/>
              </a:spcAft>
              <a:buSzPts val="1400"/>
              <a:buNone/>
            </a:pPr>
            <a:r>
              <a:rPr b="1" lang="en-US"/>
              <a:t>Mancanza di modelli di riferimento differenti</a:t>
            </a:r>
            <a:r>
              <a:rPr lang="en-US"/>
              <a:t>: i materiali e le attività presentano principalmente modelli di riferimento rappresentanti un solo genere, limitando l’esposizione e l’ispirazione per individui con un genere diverso. Ciò può portare a percepire certi ambiti o successi irraggiungibili o realistici. </a:t>
            </a:r>
            <a:endParaRPr/>
          </a:p>
          <a:p>
            <a:pPr indent="0" lvl="0" marL="0" rtl="0" algn="l">
              <a:lnSpc>
                <a:spcPct val="100000"/>
              </a:lnSpc>
              <a:spcBef>
                <a:spcPts val="0"/>
              </a:spcBef>
              <a:spcAft>
                <a:spcPts val="0"/>
              </a:spcAft>
              <a:buSzPts val="1400"/>
              <a:buNone/>
            </a:pPr>
            <a:r>
              <a:rPr b="1" lang="en-US"/>
              <a:t>Rappresentazioni stereotipate</a:t>
            </a:r>
            <a:r>
              <a:rPr lang="en-US"/>
              <a:t>: il testo e le immagini dei materiali, dei contenuti e delle attività presentano i personaggi in maniera </a:t>
            </a:r>
            <a:r>
              <a:rPr lang="en-US"/>
              <a:t>stereotipata</a:t>
            </a:r>
            <a:r>
              <a:rPr lang="en-US"/>
              <a:t>, sulla base del genere (ad es., donne con atteggiamento passive o uomini con comportamenti aggressive; donne in ruoli domestici, uomini in ruoli professionali).</a:t>
            </a:r>
            <a:endParaRPr/>
          </a:p>
          <a:p>
            <a:pPr indent="0" lvl="0" marL="0" rtl="0" algn="l">
              <a:lnSpc>
                <a:spcPct val="100000"/>
              </a:lnSpc>
              <a:spcBef>
                <a:spcPts val="0"/>
              </a:spcBef>
              <a:spcAft>
                <a:spcPts val="0"/>
              </a:spcAft>
              <a:buSzPts val="1400"/>
              <a:buNone/>
            </a:pPr>
            <a:r>
              <a:rPr b="1" lang="en-US"/>
              <a:t>Linguaggio non inclusivo</a:t>
            </a:r>
            <a:r>
              <a:rPr lang="en-US"/>
              <a:t>: il linguaggio utilizzato nei materiali, nei contenuti e nelle attività consolida gli stereotipi e i pregiudizi di genere (ad es., utilizzo dei pronomi maschili come pronomi neutri o di termini che comportano esclusione o marginalizzazione).</a:t>
            </a:r>
            <a:endParaRPr/>
          </a:p>
          <a:p>
            <a:pPr indent="0" lvl="0" marL="0" rtl="0" algn="l">
              <a:lnSpc>
                <a:spcPct val="100000"/>
              </a:lnSpc>
              <a:spcBef>
                <a:spcPts val="0"/>
              </a:spcBef>
              <a:spcAft>
                <a:spcPts val="0"/>
              </a:spcAft>
              <a:buSzPts val="1400"/>
              <a:buNone/>
            </a:pPr>
            <a:r>
              <a:rPr b="1" lang="en-US"/>
              <a:t>Mancata accettazione della diversità di genere</a:t>
            </a:r>
            <a:r>
              <a:rPr lang="en-US"/>
              <a:t>: i materiali, i contenuti e le attività non promuovono oppure scoraggiano attivamente l’accettazione di diverse identità ed espressioni di genere.</a:t>
            </a:r>
            <a:endParaRPr/>
          </a:p>
          <a:p>
            <a:pPr indent="0" lvl="0" marL="0" rtl="0" algn="l">
              <a:lnSpc>
                <a:spcPct val="100000"/>
              </a:lnSpc>
              <a:spcBef>
                <a:spcPts val="0"/>
              </a:spcBef>
              <a:spcAft>
                <a:spcPts val="0"/>
              </a:spcAft>
              <a:buSzPts val="1400"/>
              <a:buNone/>
            </a:pPr>
            <a:r>
              <a:rPr b="1" lang="en-US"/>
              <a:t>Mancato riconoscimento dell’intersezionalità</a:t>
            </a:r>
            <a:r>
              <a:rPr lang="en-US"/>
              <a:t>: i materiali, i contenuti e le attività presentano prospettive di genere singole e non riconoscono il modo in cui il genere si interseca con altri aspetti dell’identità (quali l’etnia, la classe sociale, l’orientamento sessuale), creando esperienze e </a:t>
            </a:r>
            <a:r>
              <a:rPr lang="en-US"/>
              <a:t>prospettive</a:t>
            </a:r>
            <a:r>
              <a:rPr lang="en-US"/>
              <a:t> uniche.</a:t>
            </a:r>
            <a:endParaRPr/>
          </a:p>
        </p:txBody>
      </p:sp>
      <p:sp>
        <p:nvSpPr>
          <p:cNvPr id="232" name="Google Shape;232;g34bb7fa468f_0_2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4bb7fa468f_1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Valutare e promuovere la consapevolezza sui pregiudizi di genere: individuare e promuovere attivamente la consapevolezza dei pregiudizi di genere all’interno dei materiali e delle pratiche informatiche.</a:t>
            </a:r>
            <a:endParaRPr/>
          </a:p>
          <a:p>
            <a:pPr indent="0" lvl="0" marL="0" rtl="0" algn="l">
              <a:lnSpc>
                <a:spcPct val="100000"/>
              </a:lnSpc>
              <a:spcBef>
                <a:spcPts val="0"/>
              </a:spcBef>
              <a:spcAft>
                <a:spcPts val="0"/>
              </a:spcAft>
              <a:buSzPts val="1400"/>
              <a:buNone/>
            </a:pPr>
            <a:r>
              <a:rPr lang="en-US"/>
              <a:t>Bilanciare le attività educative: garantire che le attività educative informatiche siano in grado di attirare e coinvolgere individui di tutti i generi.</a:t>
            </a:r>
            <a:endParaRPr/>
          </a:p>
          <a:p>
            <a:pPr indent="0" lvl="0" marL="0" rtl="0" algn="l">
              <a:lnSpc>
                <a:spcPct val="100000"/>
              </a:lnSpc>
              <a:spcBef>
                <a:spcPts val="0"/>
              </a:spcBef>
              <a:spcAft>
                <a:spcPts val="0"/>
              </a:spcAft>
              <a:buSzPts val="1400"/>
              <a:buNone/>
            </a:pPr>
            <a:r>
              <a:rPr lang="en-US"/>
              <a:t>Utilizzare un linguaggio inclusivo: utilizzare un linguaggio inclusivo nelle istruzioni e nei materiali informatici, evitando gli stereotipi di genere. </a:t>
            </a:r>
            <a:endParaRPr/>
          </a:p>
          <a:p>
            <a:pPr indent="0" lvl="0" marL="0" rtl="0" algn="l">
              <a:lnSpc>
                <a:spcPct val="100000"/>
              </a:lnSpc>
              <a:spcBef>
                <a:spcPts val="0"/>
              </a:spcBef>
              <a:spcAft>
                <a:spcPts val="0"/>
              </a:spcAft>
              <a:buSzPts val="1400"/>
              <a:buNone/>
            </a:pPr>
            <a:r>
              <a:rPr lang="en-US"/>
              <a:t>Fornire esempi accessibili e variegati: mostrare modelli di riferimento femminili e appartenenti alle minoranze di genere in ambito informatico, per accrescere il senso di appartenenza.</a:t>
            </a:r>
            <a:endParaRPr/>
          </a:p>
          <a:p>
            <a:pPr indent="0" lvl="0" marL="0" rtl="0" algn="l">
              <a:lnSpc>
                <a:spcPct val="100000"/>
              </a:lnSpc>
              <a:spcBef>
                <a:spcPts val="0"/>
              </a:spcBef>
              <a:spcAft>
                <a:spcPts val="0"/>
              </a:spcAft>
              <a:buSzPts val="1400"/>
              <a:buNone/>
            </a:pPr>
            <a:r>
              <a:rPr lang="en-US"/>
              <a:t>Discussioni aperte sulle norme di genere: facilitare le conversazioni nelle classi di informatica che contrastino le norme e gli stereotipi di genere tradizionali.</a:t>
            </a:r>
            <a:endParaRPr/>
          </a:p>
          <a:p>
            <a:pPr indent="0" lvl="0" marL="0" rtl="0" algn="l">
              <a:lnSpc>
                <a:spcPct val="100000"/>
              </a:lnSpc>
              <a:spcBef>
                <a:spcPts val="0"/>
              </a:spcBef>
              <a:spcAft>
                <a:spcPts val="0"/>
              </a:spcAft>
              <a:buSzPts val="1400"/>
              <a:buNone/>
            </a:pPr>
            <a:r>
              <a:rPr lang="en-US"/>
              <a:t>Incoraggiare l’apprendimento esperienziale: adottare approcci di apprendimento attivi e pratici, che possano coinvolgere discenti diversi.</a:t>
            </a:r>
            <a:endParaRPr/>
          </a:p>
          <a:p>
            <a:pPr indent="0" lvl="0" marL="0" rtl="0" algn="l">
              <a:lnSpc>
                <a:spcPct val="100000"/>
              </a:lnSpc>
              <a:spcBef>
                <a:spcPts val="0"/>
              </a:spcBef>
              <a:spcAft>
                <a:spcPts val="0"/>
              </a:spcAft>
              <a:buSzPts val="1400"/>
              <a:buNone/>
            </a:pPr>
            <a:r>
              <a:rPr lang="en-US"/>
              <a:t>Combattere direttamente gli stereotipi: attuare strategie specifiche in ambito informatico per contrastare e smantellare direttamente gli stereotipi di genere relativi all’informatica. </a:t>
            </a:r>
            <a:endParaRPr/>
          </a:p>
          <a:p>
            <a:pPr indent="0" lvl="0" marL="0" rtl="0" algn="l">
              <a:lnSpc>
                <a:spcPct val="100000"/>
              </a:lnSpc>
              <a:spcBef>
                <a:spcPts val="0"/>
              </a:spcBef>
              <a:spcAft>
                <a:spcPts val="0"/>
              </a:spcAft>
              <a:buSzPts val="1400"/>
              <a:buNone/>
            </a:pPr>
            <a:r>
              <a:rPr lang="en-US"/>
              <a:t>Stimolare l’interesse tramite la rilevanza: enfatizzare l’impatto sociale e la natura interdisciplinare dell’informatica, per attirare un numero maggiore e più vario di individui.</a:t>
            </a:r>
            <a:endParaRPr/>
          </a:p>
          <a:p>
            <a:pPr indent="0" lvl="0" marL="0" rtl="0" algn="l">
              <a:lnSpc>
                <a:spcPct val="100000"/>
              </a:lnSpc>
              <a:spcBef>
                <a:spcPts val="0"/>
              </a:spcBef>
              <a:spcAft>
                <a:spcPts val="0"/>
              </a:spcAft>
              <a:buSzPts val="1400"/>
              <a:buNone/>
            </a:pPr>
            <a:r>
              <a:rPr lang="en-US"/>
              <a:t>Offrire opportunità di partecipazione variegate: organizzare attività informatiche analogiche e digitali (discussioni, riflessioni, giochi, programmazione visiva), al fine di riunire vari stili e preferenze di apprendimento.</a:t>
            </a:r>
            <a:endParaRPr/>
          </a:p>
          <a:p>
            <a:pPr indent="0" lvl="0" marL="0" rtl="0" algn="l">
              <a:lnSpc>
                <a:spcPct val="100000"/>
              </a:lnSpc>
              <a:spcBef>
                <a:spcPts val="0"/>
              </a:spcBef>
              <a:spcAft>
                <a:spcPts val="0"/>
              </a:spcAft>
              <a:buSzPts val="1400"/>
              <a:buNone/>
            </a:pPr>
            <a:r>
              <a:rPr lang="en-US"/>
              <a:t>Costruire fiducia: promuovere un ambiente di apprendimento dell’informatica solidale che favorisca opportunità di successo a basso rischio, incoraggi una mentalità di crescita e offra progetti autodiretti.</a:t>
            </a:r>
            <a:endParaRPr/>
          </a:p>
          <a:p>
            <a:pPr indent="0" lvl="0" marL="0" rtl="0" algn="l">
              <a:lnSpc>
                <a:spcPct val="100000"/>
              </a:lnSpc>
              <a:spcBef>
                <a:spcPts val="0"/>
              </a:spcBef>
              <a:spcAft>
                <a:spcPts val="0"/>
              </a:spcAft>
              <a:buSzPts val="1400"/>
              <a:buNone/>
            </a:pPr>
            <a:r>
              <a:rPr lang="en-US"/>
              <a:t>Seguire un ciclo di motivazione: organizzare attività di apprendimento dell’informatica volte a costruire un approccio iniziale, stimolare l’interesse delle e dei discenti e sostenere la motivazione, in particolare delle bambine, delle ragazze e delle minoranze di genere.</a:t>
            </a:r>
            <a:endParaRPr/>
          </a:p>
          <a:p>
            <a:pPr indent="0" lvl="0" marL="0" rtl="0" algn="l">
              <a:lnSpc>
                <a:spcPct val="100000"/>
              </a:lnSpc>
              <a:spcBef>
                <a:spcPts val="0"/>
              </a:spcBef>
              <a:spcAft>
                <a:spcPts val="0"/>
              </a:spcAft>
              <a:buSzPts val="1400"/>
              <a:buNone/>
            </a:pPr>
            <a:r>
              <a:rPr lang="en-US"/>
              <a:t>Allinearsi ai principi dell’apprendimento autentico: integrare i principi dell’apprendimento esperienziale, componente chiave delle pratiche inclusive di genere, a modelli di apprendimento autentico nell’ambito dell’informatica.</a:t>
            </a:r>
            <a:endParaRPr/>
          </a:p>
        </p:txBody>
      </p:sp>
      <p:sp>
        <p:nvSpPr>
          <p:cNvPr id="240" name="Google Shape;240;g34bb7fa468f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34bb7fa468f_0_2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 name="Google Shape;248;g34bb7fa468f_0_27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rgbClr val="000000"/>
              </a:buClr>
              <a:buSzPts val="1400"/>
              <a:buFont typeface="Arial"/>
              <a:buNone/>
            </a:pPr>
            <a:r>
              <a:rPr b="0" i="0" lang="en-US" sz="1200" u="none" cap="none" strike="noStrike">
                <a:solidFill>
                  <a:schemeClr val="dk1"/>
                </a:solidFill>
                <a:latin typeface="Calibri"/>
                <a:ea typeface="Calibri"/>
                <a:cs typeface="Calibri"/>
                <a:sym typeface="Calibri"/>
              </a:rPr>
              <a:t>Dividere le e i partecipanti in piccoli gruppi e chiedere loro di discutere la domanda mostrata sulla </a:t>
            </a:r>
            <a:r>
              <a:rPr lang="en-US"/>
              <a:t>Diapositiva</a:t>
            </a:r>
            <a:r>
              <a:rPr b="0" i="0" lang="en-US" sz="1200" u="none" cap="none" strike="noStrike">
                <a:solidFill>
                  <a:schemeClr val="dk1"/>
                </a:solidFill>
                <a:latin typeface="Calibri"/>
                <a:ea typeface="Calibri"/>
                <a:cs typeface="Calibri"/>
                <a:sym typeface="Calibri"/>
              </a:rPr>
              <a:t>. Chiedere ai gruppi di condividere le proprie risposte registrandole su uno strumento collaborativo </a:t>
            </a:r>
            <a:endParaRPr/>
          </a:p>
          <a:p>
            <a:pPr indent="0" lvl="0" marL="0" rtl="0" algn="l">
              <a:lnSpc>
                <a:spcPct val="90000"/>
              </a:lnSpc>
              <a:spcBef>
                <a:spcPts val="1000"/>
              </a:spcBef>
              <a:spcAft>
                <a:spcPts val="0"/>
              </a:spcAft>
              <a:buSzPts val="1400"/>
              <a:buNone/>
            </a:pPr>
            <a:r>
              <a:t/>
            </a:r>
            <a:endParaRPr>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p:txBody>
      </p:sp>
      <p:sp>
        <p:nvSpPr>
          <p:cNvPr id="249" name="Google Shape;249;g34bb7fa468f_0_27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4bb7fa468f_1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g34bb7fa468f_1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solidFill>
                <a:srgbClr val="2B454E"/>
              </a:solidFill>
            </a:endParaRPr>
          </a:p>
        </p:txBody>
      </p:sp>
      <p:sp>
        <p:nvSpPr>
          <p:cNvPr id="261" name="Google Shape;261;g34bb7fa468f_1_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 name="Google Shape;270;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271" name="Google Shape;271;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577355ad18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7" name="Google Shape;277;g3577355ad18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1" name="Google Shape;101;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4bb7fa468f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 name="Google Shape;107;g34bb7fa468f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8" name="Google Shape;108;g34bb7fa468f_0_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lang="en-US">
                <a:solidFill>
                  <a:srgbClr val="2B454E"/>
                </a:solidFill>
              </a:rPr>
              <a:t>Questo modulo esplora l’esigenza di un approccio autentico e inclusivo, che punti a individuare i pregiudizi di genere nell’educazione, riconoscendo quelli più comuni nelle scuole e nell’ambito informatico, e discuterne gli effetti.</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rPr lang="en-US">
                <a:solidFill>
                  <a:srgbClr val="2B454E"/>
                </a:solidFill>
              </a:rPr>
              <a:t>Al termine del modulo, le e i partecipanti avranno acquisito una conoscenza più approfondita dei principi dell’apprendimento autentico e ne avranno discusso la centralità e i vantaggi per l’educazione all’informatica, con particolare attenzione all’aumento dell’inclusività di genere; avranno analizzato una serie di scenari; avranno descritto strategie iniziali per l’integrazione dell’apprendimento autentico; infine, avranno individuato misure pratiche per contrastare e ridurre i pregiudizi di genere nell’educazione all’informatica, al fine di creare un ambiente </a:t>
            </a:r>
            <a:r>
              <a:rPr lang="en-US">
                <a:solidFill>
                  <a:srgbClr val="2B454E"/>
                </a:solidFill>
              </a:rPr>
              <a:t>di apprendimento</a:t>
            </a:r>
            <a:r>
              <a:rPr lang="en-US">
                <a:solidFill>
                  <a:srgbClr val="2B454E"/>
                </a:solidFill>
              </a:rPr>
              <a:t> più inclusivo.</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solidFill>
                <a:srgbClr val="2B454E"/>
              </a:solidFill>
            </a:endParaRPr>
          </a:p>
        </p:txBody>
      </p:sp>
      <p:sp>
        <p:nvSpPr>
          <p:cNvPr id="115" name="Google Shape;11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 name="Google Shape;12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Ciascun partecipante lavora individualmente. L’educatrice o educatore offre guida e chiarimenti laddove necessari. L’educatrice o educatore chiede alle e ai partecipanti di condividere i propri punti di vista registrandoli su uno strumento collaborativo come Padlet, poi sottolinea i concetti chiavi riportati su tale strumento.</a:t>
            </a:r>
            <a:endParaRPr>
              <a:solidFill>
                <a:srgbClr val="2B454E"/>
              </a:solidFill>
            </a:endParaRPr>
          </a:p>
        </p:txBody>
      </p:sp>
      <p:sp>
        <p:nvSpPr>
          <p:cNvPr id="124" name="Google Shape;12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4b85d504c5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g34b85d504c5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In questa sezione, saranno introdotti i principi chiave dell’apprendimento autentico, al fine di mostrare alle e ai partecipanti come questi possono contribuire all’inclusione di genere.</a:t>
            </a:r>
            <a:endParaRPr/>
          </a:p>
          <a:p>
            <a:pPr indent="0" lvl="0" marL="0" rtl="0" algn="l">
              <a:lnSpc>
                <a:spcPct val="100000"/>
              </a:lnSpc>
              <a:spcBef>
                <a:spcPts val="0"/>
              </a:spcBef>
              <a:spcAft>
                <a:spcPts val="0"/>
              </a:spcAft>
              <a:buSzPts val="1400"/>
              <a:buNone/>
            </a:pPr>
            <a:r>
              <a:rPr lang="en-US"/>
              <a:t>Contesto autentico: un ambiente virtuale o fisico che riflette il modo in cui vengono utilizzate le conoscenze nella vita reale, senza semplificazioni, motivando l’apprendimento.</a:t>
            </a:r>
            <a:endParaRPr/>
          </a:p>
          <a:p>
            <a:pPr indent="0" lvl="0" marL="0" rtl="0" algn="l">
              <a:lnSpc>
                <a:spcPct val="100000"/>
              </a:lnSpc>
              <a:spcBef>
                <a:spcPts val="0"/>
              </a:spcBef>
              <a:spcAft>
                <a:spcPts val="0"/>
              </a:spcAft>
              <a:buSzPts val="1400"/>
              <a:buNone/>
            </a:pPr>
            <a:r>
              <a:rPr lang="en-US"/>
              <a:t>Scegliere contesti del mondo reali riferibili a interessi ed esperienze differenti permette di rendere l’informatica rilevante per un numero più ampio di studenti, incluse e inclusi colore che non si rivedano tradizionalmente in questo ambito.</a:t>
            </a:r>
            <a:endParaRPr/>
          </a:p>
        </p:txBody>
      </p:sp>
      <p:sp>
        <p:nvSpPr>
          <p:cNvPr id="136" name="Google Shape;136;g34b85d504c5_0_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4b85d504c5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g34b85d504c5_0_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1150" lvl="0" marL="457200" rtl="0" algn="l">
              <a:lnSpc>
                <a:spcPct val="90000"/>
              </a:lnSpc>
              <a:spcBef>
                <a:spcPts val="1000"/>
              </a:spcBef>
              <a:spcAft>
                <a:spcPts val="0"/>
              </a:spcAft>
              <a:buClr>
                <a:srgbClr val="2B454E"/>
              </a:buClr>
              <a:buSzPts val="1300"/>
              <a:buChar char="●"/>
            </a:pPr>
            <a:r>
              <a:rPr b="1" lang="en-US" sz="1300">
                <a:solidFill>
                  <a:srgbClr val="2B454E"/>
                </a:solidFill>
              </a:rPr>
              <a:t>Compito autentico</a:t>
            </a:r>
            <a:r>
              <a:rPr b="0" lang="en-US" sz="1300">
                <a:solidFill>
                  <a:srgbClr val="2B454E"/>
                </a:solidFill>
              </a:rPr>
              <a:t>: compiti complessi (passaggi non predefiniti che le e gli studenti devono seguire), con una certa rilevanza nel mondo reale, interdisciplinari, che richiedono produzione (non riproduzione) ma non possono essere risolti immediatamente (indagine prolungata nel tempo).</a:t>
            </a:r>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Pianificare compiti complessi e interdisciplinari permette alle e agli studenti con competenze e prospettive variegate di superare le potenziali aspettative di genere associate alle abilità tecniche, indipendentemente dal genere.</a:t>
            </a:r>
            <a:endParaRPr sz="1300">
              <a:solidFill>
                <a:srgbClr val="1D1D1B"/>
              </a:solidFill>
            </a:endParaRPr>
          </a:p>
          <a:p>
            <a:pPr indent="-311150" lvl="0" marL="457200" rtl="0" algn="l">
              <a:lnSpc>
                <a:spcPct val="90000"/>
              </a:lnSpc>
              <a:spcBef>
                <a:spcPts val="0"/>
              </a:spcBef>
              <a:spcAft>
                <a:spcPts val="0"/>
              </a:spcAft>
              <a:buClr>
                <a:srgbClr val="2B454E"/>
              </a:buClr>
              <a:buSzPts val="1300"/>
              <a:buChar char="●"/>
            </a:pPr>
            <a:r>
              <a:rPr b="1" lang="en-US" sz="1300">
                <a:solidFill>
                  <a:srgbClr val="2B454E"/>
                </a:solidFill>
              </a:rPr>
              <a:t>Prestazione esperta</a:t>
            </a:r>
            <a:r>
              <a:rPr b="0" lang="en-US" sz="1300">
                <a:solidFill>
                  <a:srgbClr val="2B454E"/>
                </a:solidFill>
              </a:rPr>
              <a:t>: accesso alla competenza, vedere come pensano e lavorano le e gli esperti, osservare episodi reali e avere l’opportunità di condividere storie. </a:t>
            </a:r>
            <a:endParaRPr b="0" sz="1300">
              <a:solidFill>
                <a:srgbClr val="2B454E"/>
              </a:solidFill>
            </a:endParaRPr>
          </a:p>
          <a:p>
            <a:pPr indent="-311150" lvl="2" marL="1371600" rtl="0" algn="l">
              <a:lnSpc>
                <a:spcPct val="90000"/>
              </a:lnSpc>
              <a:spcBef>
                <a:spcPts val="0"/>
              </a:spcBef>
              <a:spcAft>
                <a:spcPts val="0"/>
              </a:spcAft>
              <a:buClr>
                <a:srgbClr val="1D1D1B"/>
              </a:buClr>
              <a:buSzPts val="1300"/>
              <a:buChar char="■"/>
            </a:pPr>
            <a:r>
              <a:rPr lang="en-US" sz="1300">
                <a:solidFill>
                  <a:srgbClr val="1D1D1B"/>
                </a:solidFill>
              </a:rPr>
              <a:t>Presentare vari modelli di riferimento (in termini di genere, contesti di provenienza, ecc.) nell’informatica, può ispirare le e gli studenti e contrastare gli stereotipi di genere relativi a chi può perseguire una carriera e avere successo in tale ambito.</a:t>
            </a:r>
            <a:endParaRPr sz="1300"/>
          </a:p>
        </p:txBody>
      </p:sp>
      <p:sp>
        <p:nvSpPr>
          <p:cNvPr id="145" name="Google Shape;145;g34b85d504c5_0_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13.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12.jpg"/><Relationship Id="rId4" Type="http://schemas.openxmlformats.org/officeDocument/2006/relationships/image" Target="../media/image3.png"/><Relationship Id="rId5"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6.png"/><Relationship Id="rId13" Type="http://schemas.openxmlformats.org/officeDocument/2006/relationships/image" Target="../media/image11.png"/><Relationship Id="rId12" Type="http://schemas.openxmlformats.org/officeDocument/2006/relationships/image" Target="../media/image34.png"/><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2.png"/><Relationship Id="rId4" Type="http://schemas.openxmlformats.org/officeDocument/2006/relationships/image" Target="../media/image5.png"/><Relationship Id="rId9" Type="http://schemas.openxmlformats.org/officeDocument/2006/relationships/image" Target="../media/image9.png"/><Relationship Id="rId5" Type="http://schemas.openxmlformats.org/officeDocument/2006/relationships/image" Target="../media/image8.png"/><Relationship Id="rId6" Type="http://schemas.openxmlformats.org/officeDocument/2006/relationships/image" Target="../media/image39.jpg"/><Relationship Id="rId7" Type="http://schemas.openxmlformats.org/officeDocument/2006/relationships/image" Target="../media/image10.png"/><Relationship Id="rId8" Type="http://schemas.openxmlformats.org/officeDocument/2006/relationships/image" Target="../media/image18.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24.png"/><Relationship Id="rId10" Type="http://schemas.openxmlformats.org/officeDocument/2006/relationships/image" Target="../media/image6.png"/><Relationship Id="rId13" Type="http://schemas.openxmlformats.org/officeDocument/2006/relationships/image" Target="../media/image11.png"/><Relationship Id="rId12" Type="http://schemas.openxmlformats.org/officeDocument/2006/relationships/image" Target="../media/image34.png"/><Relationship Id="rId1" Type="http://schemas.openxmlformats.org/officeDocument/2006/relationships/slideMaster" Target="../slideMasters/slideMaster3.xml"/><Relationship Id="rId2" Type="http://schemas.openxmlformats.org/officeDocument/2006/relationships/image" Target="../media/image13.png"/><Relationship Id="rId3" Type="http://schemas.openxmlformats.org/officeDocument/2006/relationships/image" Target="../media/image2.png"/><Relationship Id="rId4" Type="http://schemas.openxmlformats.org/officeDocument/2006/relationships/image" Target="../media/image5.png"/><Relationship Id="rId9" Type="http://schemas.openxmlformats.org/officeDocument/2006/relationships/image" Target="../media/image9.png"/><Relationship Id="rId5" Type="http://schemas.openxmlformats.org/officeDocument/2006/relationships/image" Target="../media/image8.png"/><Relationship Id="rId6" Type="http://schemas.openxmlformats.org/officeDocument/2006/relationships/image" Target="../media/image39.jpg"/><Relationship Id="rId7" Type="http://schemas.openxmlformats.org/officeDocument/2006/relationships/image" Target="../media/image10.png"/><Relationship Id="rId8" Type="http://schemas.openxmlformats.org/officeDocument/2006/relationships/image" Target="../media/image1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g352978d78f2_0_41"/>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g352978d78f2_0_41"/>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g352978d78f2_0_41"/>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g352978d78f2_0_41"/>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g352978d78f2_0_41"/>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g352978d78f2_0_41"/>
          <p:cNvGrpSpPr/>
          <p:nvPr/>
        </p:nvGrpSpPr>
        <p:grpSpPr>
          <a:xfrm>
            <a:off x="2179811" y="4729766"/>
            <a:ext cx="7832078" cy="1110328"/>
            <a:chOff x="2179603" y="4888792"/>
            <a:chExt cx="7798544" cy="1110328"/>
          </a:xfrm>
        </p:grpSpPr>
        <p:pic>
          <p:nvPicPr>
            <p:cNvPr id="47" name="Google Shape;47;g352978d78f2_0_41"/>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g352978d78f2_0_41"/>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g352978d78f2_0_41"/>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g352978d78f2_0_41"/>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g352978d78f2_0_41"/>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52" name="Google Shape;52;g352978d78f2_0_41"/>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g352978d78f2_0_41"/>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g352978d78f2_0_41"/>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g352978d78f2_0_41"/>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g352978d78f2_0_41"/>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77355ad18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77355ad18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77355ad18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77355ad18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77355ad18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77355ad18_0_63"/>
          <p:cNvGrpSpPr/>
          <p:nvPr/>
        </p:nvGrpSpPr>
        <p:grpSpPr>
          <a:xfrm>
            <a:off x="2179811" y="4729766"/>
            <a:ext cx="7832078" cy="1110328"/>
            <a:chOff x="2179603" y="4888792"/>
            <a:chExt cx="7798544" cy="1110328"/>
          </a:xfrm>
        </p:grpSpPr>
        <p:pic>
          <p:nvPicPr>
            <p:cNvPr id="67" name="Google Shape;67;g3577355ad18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77355ad18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77355ad18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77355ad18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77355ad18_0_63"/>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72" name="Google Shape;72;g3577355ad18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77355ad18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77355ad18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77355ad18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77355ad18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77355ad18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77355ad18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77355ad18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77355ad18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1.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3.png"/><Relationship Id="rId4" Type="http://schemas.openxmlformats.org/officeDocument/2006/relationships/image" Target="../media/image41.png"/><Relationship Id="rId5" Type="http://schemas.openxmlformats.org/officeDocument/2006/relationships/hyperlink" Target="https://www.openaccessgovernment.org/gender-inequality-computer-science-early-elementary-school-years/159177/"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2.png"/><Relationship Id="rId4" Type="http://schemas.openxmlformats.org/officeDocument/2006/relationships/hyperlink" Target="https://www.cwjobs.co.uk/advice/importance-of-female-role-models-in-stem"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chicagounbound.uchicago.edu/uclf/vol1989/iss1/8" TargetMode="External"/><Relationship Id="rId4" Type="http://schemas.openxmlformats.org/officeDocument/2006/relationships/hyperlink" Target="https://doi.org/10.1111/j.1467-9752.1982.tb00611.x" TargetMode="External"/><Relationship Id="rId5" Type="http://schemas.openxmlformats.org/officeDocument/2006/relationships/hyperlink" Target="https://doi.org/10.1007/978-1-4614-3185-5_32" TargetMode="External"/><Relationship Id="rId6" Type="http://schemas.openxmlformats.org/officeDocument/2006/relationships/hyperlink" Target="https://doi.org/10.2307/4352498" TargetMode="External"/><Relationship Id="rId7" Type="http://schemas.openxmlformats.org/officeDocument/2006/relationships/hyperlink" Target="https://doi.org/10.1080/03055698.2016.1160821" TargetMode="External"/></Relationships>
</file>

<file path=ppt/slides/_rels/slide21.xml.rels><?xml version="1.0" encoding="UTF-8" standalone="yes"?><Relationships xmlns="http://schemas.openxmlformats.org/package/2006/relationships"><Relationship Id="rId11" Type="http://schemas.openxmlformats.org/officeDocument/2006/relationships/image" Target="../media/image34.png"/><Relationship Id="rId10" Type="http://schemas.openxmlformats.org/officeDocument/2006/relationships/image" Target="../media/image24.png"/><Relationship Id="rId13" Type="http://schemas.openxmlformats.org/officeDocument/2006/relationships/hyperlink" Target="https://tinker-project.eu/elearning/" TargetMode="External"/><Relationship Id="rId12" Type="http://schemas.openxmlformats.org/officeDocument/2006/relationships/image" Target="../media/image11.png"/><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5.png"/><Relationship Id="rId4" Type="http://schemas.openxmlformats.org/officeDocument/2006/relationships/image" Target="../media/image8.png"/><Relationship Id="rId9" Type="http://schemas.openxmlformats.org/officeDocument/2006/relationships/image" Target="../media/image6.png"/><Relationship Id="rId15" Type="http://schemas.openxmlformats.org/officeDocument/2006/relationships/hyperlink" Target="https://creativecommons.org/licenses/by-nc-nd/4.0/" TargetMode="External"/><Relationship Id="rId14" Type="http://schemas.openxmlformats.org/officeDocument/2006/relationships/image" Target="../media/image40.png"/><Relationship Id="rId5" Type="http://schemas.openxmlformats.org/officeDocument/2006/relationships/image" Target="../media/image39.jpg"/><Relationship Id="rId6" Type="http://schemas.openxmlformats.org/officeDocument/2006/relationships/image" Target="../media/image10.png"/><Relationship Id="rId7" Type="http://schemas.openxmlformats.org/officeDocument/2006/relationships/image" Target="../media/image18.png"/><Relationship Id="rId8"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9.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ph type="ctrTitle"/>
          </p:nvPr>
        </p:nvSpPr>
        <p:spPr>
          <a:xfrm>
            <a:off x="374725" y="2184275"/>
            <a:ext cx="7787400" cy="13341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WP3: Formazione del personale docente per una didattica dell’informatica autentica e inclusiva in termini di genere</a:t>
            </a:r>
            <a:endParaRPr/>
          </a:p>
        </p:txBody>
      </p:sp>
      <p:sp>
        <p:nvSpPr>
          <p:cNvPr id="85" name="Google Shape;85;p3"/>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Clr>
                <a:schemeClr val="dk1"/>
              </a:buClr>
              <a:buSzPts val="1600"/>
              <a:buNone/>
            </a:pPr>
            <a:r>
              <a:rPr lang="en-US"/>
              <a:t>Corso di formazione TINKER per la scuola primaria e secondaria di primo grado</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34b85d504c5_0_2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Le basi: i principi dell’apprendimento autentico - 3</a:t>
            </a:r>
            <a:endParaRPr/>
          </a:p>
        </p:txBody>
      </p:sp>
      <p:sp>
        <p:nvSpPr>
          <p:cNvPr id="158" name="Google Shape;158;g34b85d504c5_0_23"/>
          <p:cNvSpPr txBox="1"/>
          <p:nvPr>
            <p:ph idx="1" type="body"/>
          </p:nvPr>
        </p:nvSpPr>
        <p:spPr>
          <a:xfrm>
            <a:off x="97973" y="881750"/>
            <a:ext cx="5997900" cy="5870100"/>
          </a:xfrm>
          <a:prstGeom prst="rect">
            <a:avLst/>
          </a:prstGeom>
          <a:noFill/>
          <a:ln>
            <a:noFill/>
          </a:ln>
        </p:spPr>
        <p:txBody>
          <a:bodyPr anchorCtr="0" anchor="t" bIns="45700" lIns="91425" spcFirstLastPara="1" rIns="91425" wrap="square" tIns="45700">
            <a:noAutofit/>
          </a:bodyPr>
          <a:lstStyle/>
          <a:p>
            <a:pPr indent="0" lvl="0" marL="457200" rtl="0" algn="l">
              <a:lnSpc>
                <a:spcPct val="90000"/>
              </a:lnSpc>
              <a:spcBef>
                <a:spcPts val="1000"/>
              </a:spcBef>
              <a:spcAft>
                <a:spcPts val="0"/>
              </a:spcAft>
              <a:buSzPts val="2200"/>
              <a:buNone/>
            </a:pPr>
            <a:r>
              <a:t/>
            </a:r>
            <a:endParaRPr b="1" sz="2300"/>
          </a:p>
          <a:p>
            <a:pPr indent="-374650" lvl="0" marL="457200" rtl="0" algn="l">
              <a:lnSpc>
                <a:spcPct val="90000"/>
              </a:lnSpc>
              <a:spcBef>
                <a:spcPts val="1000"/>
              </a:spcBef>
              <a:spcAft>
                <a:spcPts val="0"/>
              </a:spcAft>
              <a:buSzPts val="2300"/>
              <a:buChar char="●"/>
            </a:pPr>
            <a:r>
              <a:rPr b="1" lang="en-US" sz="2300"/>
              <a:t>Prospettive diverse</a:t>
            </a:r>
            <a:r>
              <a:rPr lang="en-US" sz="2300"/>
              <a:t>: l’opportunità di adottare diversi ruoli e vedere le cose da punti di vista differenti. </a:t>
            </a:r>
            <a:endParaRPr sz="2300"/>
          </a:p>
          <a:p>
            <a:pPr indent="0" lvl="0" marL="1371600" rtl="0" algn="l">
              <a:lnSpc>
                <a:spcPct val="90000"/>
              </a:lnSpc>
              <a:spcBef>
                <a:spcPts val="1000"/>
              </a:spcBef>
              <a:spcAft>
                <a:spcPts val="0"/>
              </a:spcAft>
              <a:buSzPts val="2200"/>
              <a:buNone/>
            </a:pPr>
            <a:r>
              <a:t/>
            </a:r>
            <a:endParaRPr sz="2300"/>
          </a:p>
          <a:p>
            <a:pPr indent="0" lvl="0" marL="1371600" rtl="0" algn="l">
              <a:lnSpc>
                <a:spcPct val="90000"/>
              </a:lnSpc>
              <a:spcBef>
                <a:spcPts val="1000"/>
              </a:spcBef>
              <a:spcAft>
                <a:spcPts val="0"/>
              </a:spcAft>
              <a:buSzPts val="2200"/>
              <a:buNone/>
            </a:pPr>
            <a:r>
              <a:t/>
            </a:r>
            <a:endParaRPr sz="2300"/>
          </a:p>
          <a:p>
            <a:pPr indent="-374650" lvl="0" marL="457200" rtl="0" algn="l">
              <a:lnSpc>
                <a:spcPct val="90000"/>
              </a:lnSpc>
              <a:spcBef>
                <a:spcPts val="1000"/>
              </a:spcBef>
              <a:spcAft>
                <a:spcPts val="0"/>
              </a:spcAft>
              <a:buSzPts val="2300"/>
              <a:buChar char="●"/>
            </a:pPr>
            <a:r>
              <a:rPr b="1" lang="en-US" sz="2300"/>
              <a:t>Collaborazione</a:t>
            </a:r>
            <a:r>
              <a:rPr lang="en-US" sz="2300"/>
              <a:t>: compiti rivolti ai gruppi, in cui gli individui lavorano in coppia o in gruppo, puntando al successo dell’intero gruppo.</a:t>
            </a:r>
            <a:endParaRPr sz="2300"/>
          </a:p>
        </p:txBody>
      </p:sp>
      <p:pic>
        <p:nvPicPr>
          <p:cNvPr id="159" name="Google Shape;159;g34b85d504c5_0_23"/>
          <p:cNvPicPr preferRelativeResize="0"/>
          <p:nvPr/>
        </p:nvPicPr>
        <p:blipFill rotWithShape="1">
          <a:blip r:embed="rId3">
            <a:alphaModFix/>
          </a:blip>
          <a:srcRect b="0" l="0" r="0" t="0"/>
          <a:stretch/>
        </p:blipFill>
        <p:spPr>
          <a:xfrm>
            <a:off x="6251148" y="1262742"/>
            <a:ext cx="5791327" cy="3866102"/>
          </a:xfrm>
          <a:prstGeom prst="rect">
            <a:avLst/>
          </a:prstGeom>
          <a:noFill/>
          <a:ln>
            <a:noFill/>
          </a:ln>
        </p:spPr>
      </p:pic>
      <p:sp>
        <p:nvSpPr>
          <p:cNvPr id="160" name="Google Shape;160;g34b85d504c5_0_23"/>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Fonte dell’immagine: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g34b85d504c5_0_3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Le basi: i principi dell’apprendimento autentico - 4</a:t>
            </a:r>
            <a:endParaRPr/>
          </a:p>
        </p:txBody>
      </p:sp>
      <p:sp>
        <p:nvSpPr>
          <p:cNvPr id="167" name="Google Shape;167;g34b85d504c5_0_33"/>
          <p:cNvSpPr txBox="1"/>
          <p:nvPr>
            <p:ph idx="1" type="body"/>
          </p:nvPr>
        </p:nvSpPr>
        <p:spPr>
          <a:xfrm>
            <a:off x="97975" y="881750"/>
            <a:ext cx="6432000" cy="5870100"/>
          </a:xfrm>
          <a:prstGeom prst="rect">
            <a:avLst/>
          </a:prstGeom>
          <a:noFill/>
          <a:ln>
            <a:noFill/>
          </a:ln>
        </p:spPr>
        <p:txBody>
          <a:bodyPr anchorCtr="0" anchor="t" bIns="45700" lIns="91425" spcFirstLastPara="1" rIns="91425" wrap="square" tIns="45700">
            <a:noAutofit/>
          </a:bodyPr>
          <a:lstStyle/>
          <a:p>
            <a:pPr indent="-374650" lvl="0" marL="457200" rtl="0" algn="l">
              <a:lnSpc>
                <a:spcPct val="90000"/>
              </a:lnSpc>
              <a:spcBef>
                <a:spcPts val="1000"/>
              </a:spcBef>
              <a:spcAft>
                <a:spcPts val="0"/>
              </a:spcAft>
              <a:buSzPts val="2300"/>
              <a:buChar char="●"/>
            </a:pPr>
            <a:r>
              <a:rPr b="1" lang="en-US" sz="2300"/>
              <a:t>Articolazione</a:t>
            </a:r>
            <a:r>
              <a:rPr lang="en-US" sz="2300"/>
              <a:t>: l’opportunità di articolare pensieri e risultati, presentare un argomento pubblicamente e raggiungere la comprensione tramite l’interazione sociale. </a:t>
            </a:r>
            <a:endParaRPr sz="2300">
              <a:solidFill>
                <a:schemeClr val="dk1"/>
              </a:solidFill>
            </a:endParaRPr>
          </a:p>
          <a:p>
            <a:pPr indent="0" lvl="0" marL="1371600" rtl="0" algn="l">
              <a:lnSpc>
                <a:spcPct val="90000"/>
              </a:lnSpc>
              <a:spcBef>
                <a:spcPts val="1000"/>
              </a:spcBef>
              <a:spcAft>
                <a:spcPts val="0"/>
              </a:spcAft>
              <a:buSzPts val="2200"/>
              <a:buNone/>
            </a:pPr>
            <a:r>
              <a:t/>
            </a:r>
            <a:endParaRPr sz="2300">
              <a:solidFill>
                <a:schemeClr val="dk1"/>
              </a:solidFill>
            </a:endParaRPr>
          </a:p>
          <a:p>
            <a:pPr indent="0" lvl="0" marL="1371600" rtl="0" algn="l">
              <a:lnSpc>
                <a:spcPct val="90000"/>
              </a:lnSpc>
              <a:spcBef>
                <a:spcPts val="1000"/>
              </a:spcBef>
              <a:spcAft>
                <a:spcPts val="0"/>
              </a:spcAft>
              <a:buSzPts val="2200"/>
              <a:buNone/>
            </a:pPr>
            <a:r>
              <a:t/>
            </a:r>
            <a:endParaRPr sz="2300">
              <a:solidFill>
                <a:schemeClr val="dk1"/>
              </a:solidFill>
            </a:endParaRPr>
          </a:p>
          <a:p>
            <a:pPr indent="0" lvl="0" marL="1371600" rtl="0" algn="l">
              <a:lnSpc>
                <a:spcPct val="90000"/>
              </a:lnSpc>
              <a:spcBef>
                <a:spcPts val="1000"/>
              </a:spcBef>
              <a:spcAft>
                <a:spcPts val="0"/>
              </a:spcAft>
              <a:buSzPts val="2200"/>
              <a:buNone/>
            </a:pPr>
            <a:r>
              <a:t/>
            </a:r>
            <a:endParaRPr sz="2300">
              <a:solidFill>
                <a:schemeClr val="dk1"/>
              </a:solidFill>
            </a:endParaRPr>
          </a:p>
          <a:p>
            <a:pPr indent="0" lvl="0" marL="1371600" rtl="0" algn="l">
              <a:lnSpc>
                <a:spcPct val="90000"/>
              </a:lnSpc>
              <a:spcBef>
                <a:spcPts val="1000"/>
              </a:spcBef>
              <a:spcAft>
                <a:spcPts val="0"/>
              </a:spcAft>
              <a:buSzPts val="2200"/>
              <a:buNone/>
            </a:pPr>
            <a:r>
              <a:t/>
            </a:r>
            <a:endParaRPr sz="2300">
              <a:solidFill>
                <a:schemeClr val="dk1"/>
              </a:solidFill>
            </a:endParaRPr>
          </a:p>
          <a:p>
            <a:pPr indent="-374650" lvl="0" marL="457200" rtl="0" algn="l">
              <a:lnSpc>
                <a:spcPct val="90000"/>
              </a:lnSpc>
              <a:spcBef>
                <a:spcPts val="0"/>
              </a:spcBef>
              <a:spcAft>
                <a:spcPts val="0"/>
              </a:spcAft>
              <a:buSzPts val="2300"/>
              <a:buChar char="●"/>
            </a:pPr>
            <a:r>
              <a:rPr b="1" lang="en-US" sz="2300"/>
              <a:t>Riflessione: </a:t>
            </a:r>
            <a:r>
              <a:rPr lang="en-US" sz="2300"/>
              <a:t>l’opportunità di pensare, riflettere e discutere le scelte fatte sia durante l’azione (mentre si prendono le decisioni) sia dopo l’azione (dopo aver preso le decisioni) – anche la riflessione è un processo sociale.</a:t>
            </a:r>
            <a:endParaRPr sz="2300"/>
          </a:p>
        </p:txBody>
      </p:sp>
      <p:pic>
        <p:nvPicPr>
          <p:cNvPr id="168" name="Google Shape;168;g34b85d504c5_0_33"/>
          <p:cNvPicPr preferRelativeResize="0"/>
          <p:nvPr/>
        </p:nvPicPr>
        <p:blipFill rotWithShape="1">
          <a:blip r:embed="rId3">
            <a:alphaModFix/>
          </a:blip>
          <a:srcRect b="0" l="0" r="0" t="0"/>
          <a:stretch/>
        </p:blipFill>
        <p:spPr>
          <a:xfrm>
            <a:off x="7336700" y="881748"/>
            <a:ext cx="4097776" cy="2730000"/>
          </a:xfrm>
          <a:prstGeom prst="rect">
            <a:avLst/>
          </a:prstGeom>
          <a:noFill/>
          <a:ln>
            <a:noFill/>
          </a:ln>
        </p:spPr>
      </p:pic>
      <p:pic>
        <p:nvPicPr>
          <p:cNvPr id="169" name="Google Shape;169;g34b85d504c5_0_33"/>
          <p:cNvPicPr preferRelativeResize="0"/>
          <p:nvPr/>
        </p:nvPicPr>
        <p:blipFill rotWithShape="1">
          <a:blip r:embed="rId4">
            <a:alphaModFix/>
          </a:blip>
          <a:srcRect b="0" l="0" r="0" t="0"/>
          <a:stretch/>
        </p:blipFill>
        <p:spPr>
          <a:xfrm>
            <a:off x="7336701" y="3777354"/>
            <a:ext cx="4097796" cy="2730000"/>
          </a:xfrm>
          <a:prstGeom prst="rect">
            <a:avLst/>
          </a:prstGeom>
          <a:noFill/>
          <a:ln>
            <a:noFill/>
          </a:ln>
        </p:spPr>
      </p:pic>
      <p:sp>
        <p:nvSpPr>
          <p:cNvPr id="170" name="Google Shape;170;g34b85d504c5_0_33"/>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Fonte dell’immagine: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g34b85d504c5_0_6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Perché </a:t>
            </a:r>
            <a:r>
              <a:rPr lang="en-US"/>
              <a:t>l'apprendimento</a:t>
            </a:r>
            <a:r>
              <a:rPr lang="en-US"/>
              <a:t> autentico nell’informatica?</a:t>
            </a:r>
            <a:endParaRPr/>
          </a:p>
        </p:txBody>
      </p:sp>
      <p:sp>
        <p:nvSpPr>
          <p:cNvPr id="177" name="Google Shape;177;g34b85d504c5_0_6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93700" lvl="0" marL="457200" rtl="0" algn="l">
              <a:lnSpc>
                <a:spcPct val="90000"/>
              </a:lnSpc>
              <a:spcBef>
                <a:spcPts val="1000"/>
              </a:spcBef>
              <a:spcAft>
                <a:spcPts val="0"/>
              </a:spcAft>
              <a:buSzPts val="2600"/>
              <a:buChar char="●"/>
            </a:pPr>
            <a:r>
              <a:rPr b="1" lang="en-US" sz="2600"/>
              <a:t>Applicazioni reali</a:t>
            </a:r>
            <a:r>
              <a:rPr lang="en-US" sz="2600"/>
              <a:t>: collega direttamenti i concetti informatici a scenari pratici (ad es., analisi dei database)</a:t>
            </a:r>
            <a:endParaRPr sz="2600"/>
          </a:p>
          <a:p>
            <a:pPr indent="-393700" lvl="0" marL="457200" rtl="0" algn="l">
              <a:lnSpc>
                <a:spcPct val="90000"/>
              </a:lnSpc>
              <a:spcBef>
                <a:spcPts val="0"/>
              </a:spcBef>
              <a:spcAft>
                <a:spcPts val="0"/>
              </a:spcAft>
              <a:buSzPts val="2600"/>
              <a:buChar char="●"/>
            </a:pPr>
            <a:r>
              <a:rPr b="1" lang="en-US" sz="2600"/>
              <a:t>Maggiore coinvolgimento</a:t>
            </a:r>
            <a:r>
              <a:rPr lang="en-US" sz="2600"/>
              <a:t>: risolvere problemi che hanno rilevanza nella realtà aumenta l’interesse e la motivazione delle e degli studenti nell’informatica.</a:t>
            </a:r>
            <a:endParaRPr sz="2600"/>
          </a:p>
          <a:p>
            <a:pPr indent="-393700" lvl="0" marL="457200" rtl="0" algn="l">
              <a:lnSpc>
                <a:spcPct val="90000"/>
              </a:lnSpc>
              <a:spcBef>
                <a:spcPts val="0"/>
              </a:spcBef>
              <a:spcAft>
                <a:spcPts val="0"/>
              </a:spcAft>
              <a:buSzPts val="2600"/>
              <a:buChar char="●"/>
            </a:pPr>
            <a:r>
              <a:rPr b="1" lang="en-US" sz="2600"/>
              <a:t>Apprendimento significativo</a:t>
            </a:r>
            <a:r>
              <a:rPr lang="en-US" sz="2600"/>
              <a:t>: le e gli studenti osservano l’impatto e l’utilità diretta delle proprie competenze informatiche</a:t>
            </a:r>
            <a:endParaRPr sz="2600"/>
          </a:p>
          <a:p>
            <a:pPr indent="-393700" lvl="0" marL="457200" rtl="0" algn="l">
              <a:lnSpc>
                <a:spcPct val="90000"/>
              </a:lnSpc>
              <a:spcBef>
                <a:spcPts val="0"/>
              </a:spcBef>
              <a:spcAft>
                <a:spcPts val="0"/>
              </a:spcAft>
              <a:buSzPts val="2600"/>
              <a:buChar char="●"/>
            </a:pPr>
            <a:r>
              <a:rPr b="1" lang="en-US" sz="2600"/>
              <a:t>Sviluppo di competenze</a:t>
            </a:r>
            <a:r>
              <a:rPr lang="en-US" sz="2600"/>
              <a:t>: promuove il pensiero critico, la risoluzione di problemi, la collaborazione e la comunicazione</a:t>
            </a:r>
            <a:endParaRPr sz="2600"/>
          </a:p>
          <a:p>
            <a:pPr indent="0" lvl="0" marL="0" rtl="0" algn="l">
              <a:lnSpc>
                <a:spcPct val="90000"/>
              </a:lnSpc>
              <a:spcBef>
                <a:spcPts val="1000"/>
              </a:spcBef>
              <a:spcAft>
                <a:spcPts val="0"/>
              </a:spcAft>
              <a:buSzPts val="2200"/>
              <a:buNone/>
            </a:pPr>
            <a:r>
              <a:t/>
            </a:r>
            <a:endParaRPr sz="2600"/>
          </a:p>
          <a:p>
            <a:pPr indent="0" lvl="0" marL="0" rtl="0" algn="l">
              <a:lnSpc>
                <a:spcPct val="90000"/>
              </a:lnSpc>
              <a:spcBef>
                <a:spcPts val="1000"/>
              </a:spcBef>
              <a:spcAft>
                <a:spcPts val="0"/>
              </a:spcAft>
              <a:buSzPts val="2200"/>
              <a:buNone/>
            </a:pPr>
            <a:r>
              <a:t/>
            </a:r>
            <a:endParaRPr sz="2600"/>
          </a:p>
        </p:txBody>
      </p:sp>
      <p:sp>
        <p:nvSpPr>
          <p:cNvPr id="178" name="Google Shape;178;g34b85d504c5_0_69"/>
          <p:cNvSpPr/>
          <p:nvPr/>
        </p:nvSpPr>
        <p:spPr>
          <a:xfrm>
            <a:off x="3781825" y="4051675"/>
            <a:ext cx="4576800" cy="2354268"/>
          </a:xfrm>
          <a:prstGeom prst="snipRoundRect">
            <a:avLst>
              <a:gd fmla="val 16667" name="adj1"/>
              <a:gd fmla="val 16667"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000000"/>
                </a:solidFill>
                <a:latin typeface="Calibri"/>
                <a:ea typeface="Calibri"/>
                <a:cs typeface="Calibri"/>
                <a:sym typeface="Calibri"/>
              </a:rPr>
              <a:t>Gli approcci dell’apprendimento autentico permettono di passare da una memorizzazione meccanica alla comprensione pratica dell’informatica.</a:t>
            </a:r>
            <a:endParaRPr b="1" i="0" sz="2500" u="none" cap="none" strike="noStrike">
              <a:solidFill>
                <a:srgbClr val="000000"/>
              </a:solidFill>
              <a:latin typeface="Calibri"/>
              <a:ea typeface="Calibri"/>
              <a:cs typeface="Calibri"/>
              <a:sym typeface="Calibri"/>
            </a:endParaRPr>
          </a:p>
        </p:txBody>
      </p:sp>
      <p:pic>
        <p:nvPicPr>
          <p:cNvPr id="179" name="Google Shape;179;g34b85d504c5_0_69"/>
          <p:cNvPicPr preferRelativeResize="0"/>
          <p:nvPr/>
        </p:nvPicPr>
        <p:blipFill rotWithShape="1">
          <a:blip r:embed="rId3">
            <a:alphaModFix/>
          </a:blip>
          <a:srcRect b="0" l="0" r="0" t="0"/>
          <a:stretch/>
        </p:blipFill>
        <p:spPr>
          <a:xfrm>
            <a:off x="10674400" y="4317371"/>
            <a:ext cx="1517600" cy="2540625"/>
          </a:xfrm>
          <a:prstGeom prst="rect">
            <a:avLst/>
          </a:prstGeom>
          <a:noFill/>
          <a:ln>
            <a:noFill/>
          </a:ln>
        </p:spPr>
      </p:pic>
      <p:sp>
        <p:nvSpPr>
          <p:cNvPr id="180" name="Google Shape;180;g34b85d504c5_0_69"/>
          <p:cNvSpPr txBox="1"/>
          <p:nvPr/>
        </p:nvSpPr>
        <p:spPr>
          <a:xfrm>
            <a:off x="76987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Fonte dell’immagine: sito web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g34b85d504c5_0_58"/>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187" name="Google Shape;187;g34b85d504c5_0_58"/>
          <p:cNvSpPr/>
          <p:nvPr/>
        </p:nvSpPr>
        <p:spPr>
          <a:xfrm rot="10800000">
            <a:off x="3728425" y="4113000"/>
            <a:ext cx="4370400" cy="23307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g34b85d504c5_0_5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Attività 2: attività di gruppo</a:t>
            </a:r>
            <a:endParaRPr/>
          </a:p>
        </p:txBody>
      </p:sp>
      <p:sp>
        <p:nvSpPr>
          <p:cNvPr id="189" name="Google Shape;189;g34b85d504c5_0_58"/>
          <p:cNvSpPr txBox="1"/>
          <p:nvPr/>
        </p:nvSpPr>
        <p:spPr>
          <a:xfrm>
            <a:off x="232425" y="1010050"/>
            <a:ext cx="11736000" cy="2816100"/>
          </a:xfrm>
          <a:prstGeom prst="rect">
            <a:avLst/>
          </a:prstGeom>
          <a:solidFill>
            <a:srgbClr val="D1D1D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D1D1B"/>
                </a:solidFill>
                <a:latin typeface="Calibri"/>
                <a:ea typeface="Calibri"/>
                <a:cs typeface="Calibri"/>
                <a:sym typeface="Calibri"/>
              </a:rPr>
              <a:t>Fase 1</a:t>
            </a:r>
            <a:r>
              <a:rPr b="0" i="0" lang="en-US" sz="2500" u="none" cap="none" strike="noStrike">
                <a:solidFill>
                  <a:srgbClr val="1D1D1B"/>
                </a:solidFill>
                <a:latin typeface="Calibri"/>
                <a:ea typeface="Calibri"/>
                <a:cs typeface="Calibri"/>
                <a:sym typeface="Calibri"/>
              </a:rPr>
              <a:t>: sulla base dei principi discussi, in gruppo, legg</a:t>
            </a:r>
            <a:r>
              <a:rPr lang="en-US" sz="2500">
                <a:solidFill>
                  <a:srgbClr val="1D1D1B"/>
                </a:solidFill>
                <a:latin typeface="Calibri"/>
                <a:ea typeface="Calibri"/>
                <a:cs typeface="Calibri"/>
                <a:sym typeface="Calibri"/>
              </a:rPr>
              <a:t>ete</a:t>
            </a:r>
            <a:r>
              <a:rPr b="0" i="0" lang="en-US" sz="2500" u="none" cap="none" strike="noStrike">
                <a:solidFill>
                  <a:srgbClr val="1D1D1B"/>
                </a:solidFill>
                <a:latin typeface="Calibri"/>
                <a:ea typeface="Calibri"/>
                <a:cs typeface="Calibri"/>
                <a:sym typeface="Calibri"/>
              </a:rPr>
              <a:t> lo scenario ricevuto, riflettete e sviluppate alcune strategie per un’integrazione iniziale delle esperienze di apprendimento autentico nell’educazione all’informatica, per rendere l’apprendimento più stimolante e significativo.</a:t>
            </a:r>
            <a:endParaRPr b="0"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D1D1B"/>
                </a:solidFill>
                <a:latin typeface="Calibri"/>
                <a:ea typeface="Calibri"/>
                <a:cs typeface="Calibri"/>
                <a:sym typeface="Calibri"/>
              </a:rPr>
              <a:t>Fase 2</a:t>
            </a:r>
            <a:r>
              <a:rPr b="0" i="0" lang="en-US" sz="2500" u="none" cap="none" strike="noStrike">
                <a:solidFill>
                  <a:srgbClr val="1D1D1B"/>
                </a:solidFill>
                <a:latin typeface="Calibri"/>
                <a:ea typeface="Calibri"/>
                <a:cs typeface="Calibri"/>
                <a:sym typeface="Calibri"/>
              </a:rPr>
              <a:t>: forma</a:t>
            </a:r>
            <a:r>
              <a:rPr lang="en-US" sz="2500">
                <a:solidFill>
                  <a:srgbClr val="1D1D1B"/>
                </a:solidFill>
                <a:latin typeface="Calibri"/>
                <a:ea typeface="Calibri"/>
                <a:cs typeface="Calibri"/>
                <a:sym typeface="Calibri"/>
              </a:rPr>
              <a:t>te</a:t>
            </a:r>
            <a:r>
              <a:rPr b="0" i="0" lang="en-US" sz="2500" u="none" cap="none" strike="noStrike">
                <a:solidFill>
                  <a:srgbClr val="1D1D1B"/>
                </a:solidFill>
                <a:latin typeface="Calibri"/>
                <a:ea typeface="Calibri"/>
                <a:cs typeface="Calibri"/>
                <a:sym typeface="Calibri"/>
              </a:rPr>
              <a:t> nuovi gruppi, assicurando</a:t>
            </a:r>
            <a:r>
              <a:rPr lang="en-US" sz="2500">
                <a:solidFill>
                  <a:srgbClr val="1D1D1B"/>
                </a:solidFill>
                <a:latin typeface="Calibri"/>
                <a:ea typeface="Calibri"/>
                <a:cs typeface="Calibri"/>
                <a:sym typeface="Calibri"/>
              </a:rPr>
              <a:t>v</a:t>
            </a:r>
            <a:r>
              <a:rPr b="0" i="0" lang="en-US" sz="2500" u="none" cap="none" strike="noStrike">
                <a:solidFill>
                  <a:srgbClr val="1D1D1B"/>
                </a:solidFill>
                <a:latin typeface="Calibri"/>
                <a:ea typeface="Calibri"/>
                <a:cs typeface="Calibri"/>
                <a:sym typeface="Calibri"/>
              </a:rPr>
              <a:t>i che ciascuno dei nuovi gruppi abbia una o un portavoce dei gruppi originali.</a:t>
            </a:r>
            <a:endParaRPr b="0"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t/>
            </a:r>
            <a:endParaRPr b="0" i="0" sz="2500" u="none" cap="none" strike="noStrike">
              <a:solidFill>
                <a:srgbClr val="1D1D1B"/>
              </a:solidFill>
              <a:latin typeface="Calibri"/>
              <a:ea typeface="Calibri"/>
              <a:cs typeface="Calibri"/>
              <a:sym typeface="Calibri"/>
            </a:endParaRPr>
          </a:p>
        </p:txBody>
      </p:sp>
      <p:pic>
        <p:nvPicPr>
          <p:cNvPr id="190" name="Google Shape;190;g34b85d504c5_0_58"/>
          <p:cNvPicPr preferRelativeResize="0"/>
          <p:nvPr/>
        </p:nvPicPr>
        <p:blipFill rotWithShape="1">
          <a:blip r:embed="rId3">
            <a:alphaModFix/>
          </a:blip>
          <a:srcRect b="0" l="0" r="0" t="0"/>
          <a:stretch/>
        </p:blipFill>
        <p:spPr>
          <a:xfrm>
            <a:off x="783063" y="4024438"/>
            <a:ext cx="2447925" cy="2505075"/>
          </a:xfrm>
          <a:prstGeom prst="rect">
            <a:avLst/>
          </a:prstGeom>
          <a:noFill/>
          <a:ln>
            <a:noFill/>
          </a:ln>
        </p:spPr>
      </p:pic>
      <p:sp>
        <p:nvSpPr>
          <p:cNvPr id="191" name="Google Shape;191;g34b85d504c5_0_58"/>
          <p:cNvSpPr txBox="1"/>
          <p:nvPr/>
        </p:nvSpPr>
        <p:spPr>
          <a:xfrm>
            <a:off x="3930125" y="4274375"/>
            <a:ext cx="4034100" cy="199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900"/>
              <a:buFont typeface="Arial"/>
              <a:buNone/>
            </a:pPr>
            <a:r>
              <a:rPr b="0" i="0" lang="en-US" sz="1900" u="none" cap="none" strike="noStrike">
                <a:solidFill>
                  <a:srgbClr val="000000"/>
                </a:solidFill>
                <a:latin typeface="Calibri"/>
                <a:ea typeface="Calibri"/>
                <a:cs typeface="Calibri"/>
                <a:sym typeface="Calibri"/>
              </a:rPr>
              <a:t>Con il nuovo gruppo, condividete esempi di principi dell’apprendimento autentico e le strategie che il vostro gruppo originale ha sviluppato. Discutete i vari approcci e individuate temi comuni o strategie </a:t>
            </a:r>
            <a:r>
              <a:rPr lang="en-US" sz="1900">
                <a:latin typeface="Calibri"/>
                <a:ea typeface="Calibri"/>
                <a:cs typeface="Calibri"/>
                <a:sym typeface="Calibri"/>
              </a:rPr>
              <a:t>particolarmente</a:t>
            </a:r>
            <a:r>
              <a:rPr b="0" i="0" lang="en-US" sz="1900" u="none" cap="none" strike="noStrike">
                <a:solidFill>
                  <a:srgbClr val="000000"/>
                </a:solidFill>
                <a:latin typeface="Calibri"/>
                <a:ea typeface="Calibri"/>
                <a:cs typeface="Calibri"/>
                <a:sym typeface="Calibri"/>
              </a:rPr>
              <a:t> efficaci.</a:t>
            </a:r>
            <a:endParaRPr/>
          </a:p>
        </p:txBody>
      </p:sp>
      <p:sp>
        <p:nvSpPr>
          <p:cNvPr id="192" name="Google Shape;192;g34b85d504c5_0_58"/>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Fonte dell’immagine: sito web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g34bb7fa468f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Comprendere l’inclusione e i pregiudizi di genere- 1 </a:t>
            </a:r>
            <a:endParaRPr/>
          </a:p>
        </p:txBody>
      </p:sp>
      <p:sp>
        <p:nvSpPr>
          <p:cNvPr id="199" name="Google Shape;199;g34bb7fa468f_0_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115000"/>
              </a:lnSpc>
              <a:spcBef>
                <a:spcPts val="1000"/>
              </a:spcBef>
              <a:spcAft>
                <a:spcPts val="0"/>
              </a:spcAft>
              <a:buSzPts val="2200"/>
              <a:buChar char="●"/>
            </a:pPr>
            <a:r>
              <a:rPr b="1" lang="en-US"/>
              <a:t>Programma nascosto</a:t>
            </a:r>
            <a:r>
              <a:rPr lang="en-US"/>
              <a:t>: le scuole hanno valori e aspettative non espresso.</a:t>
            </a:r>
            <a:endParaRPr/>
          </a:p>
          <a:p>
            <a:pPr indent="-368300" lvl="0" marL="457200" rtl="0" algn="l">
              <a:lnSpc>
                <a:spcPct val="115000"/>
              </a:lnSpc>
              <a:spcBef>
                <a:spcPts val="0"/>
              </a:spcBef>
              <a:spcAft>
                <a:spcPts val="0"/>
              </a:spcAft>
              <a:buSzPts val="2200"/>
              <a:buChar char="●"/>
            </a:pPr>
            <a:r>
              <a:rPr b="1" lang="en-US"/>
              <a:t>Ideologia di genere</a:t>
            </a:r>
            <a:r>
              <a:rPr lang="en-US"/>
              <a:t>: ha un impatto sulle convinzioni delle e degli studenti riguardanti le loro competenze</a:t>
            </a:r>
            <a:endParaRPr/>
          </a:p>
          <a:p>
            <a:pPr indent="-368300" lvl="0" marL="457200" rtl="0" algn="l">
              <a:lnSpc>
                <a:spcPct val="115000"/>
              </a:lnSpc>
              <a:spcBef>
                <a:spcPts val="0"/>
              </a:spcBef>
              <a:spcAft>
                <a:spcPts val="0"/>
              </a:spcAft>
              <a:buSzPts val="2200"/>
              <a:buChar char="●"/>
            </a:pPr>
            <a:r>
              <a:rPr b="1" lang="en-US"/>
              <a:t>Effetti a lungo termine</a:t>
            </a:r>
            <a:r>
              <a:rPr lang="en-US"/>
              <a:t>: può </a:t>
            </a:r>
            <a:r>
              <a:rPr lang="en-US"/>
              <a:t>influenzare</a:t>
            </a:r>
            <a:r>
              <a:rPr lang="en-US"/>
              <a:t> i loro interessi e le loro scelte professionali future</a:t>
            </a:r>
            <a:endParaRPr/>
          </a:p>
        </p:txBody>
      </p:sp>
      <p:pic>
        <p:nvPicPr>
          <p:cNvPr id="200" name="Google Shape;200;g34bb7fa468f_0_0"/>
          <p:cNvPicPr preferRelativeResize="0"/>
          <p:nvPr/>
        </p:nvPicPr>
        <p:blipFill rotWithShape="1">
          <a:blip r:embed="rId3">
            <a:alphaModFix/>
          </a:blip>
          <a:srcRect b="0" l="0" r="0" t="0"/>
          <a:stretch/>
        </p:blipFill>
        <p:spPr>
          <a:xfrm>
            <a:off x="6472325" y="3323175"/>
            <a:ext cx="4032749" cy="2659624"/>
          </a:xfrm>
          <a:prstGeom prst="rect">
            <a:avLst/>
          </a:prstGeom>
          <a:noFill/>
          <a:ln>
            <a:noFill/>
          </a:ln>
        </p:spPr>
      </p:pic>
      <p:pic>
        <p:nvPicPr>
          <p:cNvPr id="201" name="Google Shape;201;g34bb7fa468f_0_0"/>
          <p:cNvPicPr preferRelativeResize="0"/>
          <p:nvPr/>
        </p:nvPicPr>
        <p:blipFill rotWithShape="1">
          <a:blip r:embed="rId4">
            <a:alphaModFix/>
          </a:blip>
          <a:srcRect b="0" l="0" r="0" t="0"/>
          <a:stretch/>
        </p:blipFill>
        <p:spPr>
          <a:xfrm>
            <a:off x="2063251" y="2988752"/>
            <a:ext cx="4032749" cy="2688493"/>
          </a:xfrm>
          <a:prstGeom prst="rect">
            <a:avLst/>
          </a:prstGeom>
          <a:noFill/>
          <a:ln>
            <a:noFill/>
          </a:ln>
        </p:spPr>
      </p:pic>
      <p:sp>
        <p:nvSpPr>
          <p:cNvPr id="202" name="Google Shape;202;g34bb7fa468f_0_0"/>
          <p:cNvSpPr txBox="1"/>
          <p:nvPr/>
        </p:nvSpPr>
        <p:spPr>
          <a:xfrm>
            <a:off x="3401575" y="6189425"/>
            <a:ext cx="5337300" cy="258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sng" cap="none" strike="noStrike">
                <a:solidFill>
                  <a:schemeClr val="hlink"/>
                </a:solidFill>
                <a:latin typeface="Calibri"/>
                <a:ea typeface="Calibri"/>
                <a:cs typeface="Calibri"/>
                <a:sym typeface="Calibri"/>
                <a:hlinkClick r:id="rId5"/>
              </a:rPr>
              <a:t>https://www.openaccessgovernment.org/gender-inequality-computer-science-early-elementary-school-years/159177/</a:t>
            </a:r>
            <a:r>
              <a:rPr b="0" i="0" lang="en-US" sz="14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g34bb7fa468f_0_2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Comprendere l’inclusione e i pregiudizi di genere- - 2</a:t>
            </a:r>
            <a:endParaRPr/>
          </a:p>
        </p:txBody>
      </p:sp>
      <p:grpSp>
        <p:nvGrpSpPr>
          <p:cNvPr id="209" name="Google Shape;209;g34bb7fa468f_0_27"/>
          <p:cNvGrpSpPr/>
          <p:nvPr/>
        </p:nvGrpSpPr>
        <p:grpSpPr>
          <a:xfrm>
            <a:off x="947542" y="1764175"/>
            <a:ext cx="9734304" cy="975576"/>
            <a:chOff x="710674" y="1323164"/>
            <a:chExt cx="7300911" cy="731700"/>
          </a:xfrm>
        </p:grpSpPr>
        <p:sp>
          <p:nvSpPr>
            <p:cNvPr id="210" name="Google Shape;210;g34bb7fa468f_0_27"/>
            <p:cNvSpPr txBox="1"/>
            <p:nvPr/>
          </p:nvSpPr>
          <p:spPr>
            <a:xfrm>
              <a:off x="710674" y="1373350"/>
              <a:ext cx="2004300" cy="629700"/>
            </a:xfrm>
            <a:prstGeom prst="rect">
              <a:avLst/>
            </a:prstGeom>
            <a:noFill/>
            <a:ln>
              <a:noFill/>
            </a:ln>
          </p:spPr>
          <p:txBody>
            <a:bodyPr anchorCtr="0" anchor="ctr" bIns="60925" lIns="121900" spcFirstLastPara="1" rIns="121900" wrap="square" tIns="60925">
              <a:noAutofit/>
            </a:bodyPr>
            <a:lstStyle/>
            <a:p>
              <a:pPr indent="0" lvl="0" marL="0" marR="0" rtl="0" algn="r">
                <a:lnSpc>
                  <a:spcPct val="90000"/>
                </a:lnSpc>
                <a:spcBef>
                  <a:spcPts val="0"/>
                </a:spcBef>
                <a:spcAft>
                  <a:spcPts val="0"/>
                </a:spcAft>
                <a:buClr>
                  <a:srgbClr val="000000"/>
                </a:buClr>
                <a:buSzPts val="3000"/>
                <a:buFont typeface="Arial"/>
                <a:buNone/>
              </a:pPr>
              <a:r>
                <a:rPr b="1" i="0" lang="en-US" sz="3000" u="none" cap="none" strike="noStrike">
                  <a:solidFill>
                    <a:srgbClr val="085630"/>
                  </a:solidFill>
                  <a:latin typeface="Calibri"/>
                  <a:ea typeface="Calibri"/>
                  <a:cs typeface="Calibri"/>
                  <a:sym typeface="Calibri"/>
                </a:rPr>
                <a:t>Teoria critica e pedagogia</a:t>
              </a:r>
              <a:endParaRPr b="1" i="0" sz="3000" u="none" cap="none" strike="noStrike">
                <a:solidFill>
                  <a:srgbClr val="085630"/>
                </a:solidFill>
                <a:latin typeface="Calibri"/>
                <a:ea typeface="Calibri"/>
                <a:cs typeface="Calibri"/>
                <a:sym typeface="Calibri"/>
              </a:endParaRPr>
            </a:p>
          </p:txBody>
        </p:sp>
        <p:sp>
          <p:nvSpPr>
            <p:cNvPr id="211" name="Google Shape;211;g34bb7fa468f_0_27"/>
            <p:cNvSpPr/>
            <p:nvPr/>
          </p:nvSpPr>
          <p:spPr>
            <a:xfrm>
              <a:off x="2789785" y="1323164"/>
              <a:ext cx="5221800" cy="731700"/>
            </a:xfrm>
            <a:prstGeom prst="rect">
              <a:avLst/>
            </a:prstGeom>
            <a:solidFill>
              <a:srgbClr val="085630"/>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g34bb7fa468f_0_27"/>
            <p:cNvSpPr txBox="1"/>
            <p:nvPr/>
          </p:nvSpPr>
          <p:spPr>
            <a:xfrm>
              <a:off x="2914389" y="1407440"/>
              <a:ext cx="4765800" cy="575400"/>
            </a:xfrm>
            <a:prstGeom prst="rect">
              <a:avLst/>
            </a:prstGeom>
            <a:noFill/>
            <a:ln>
              <a:noFill/>
            </a:ln>
          </p:spPr>
          <p:txBody>
            <a:bodyPr anchorCtr="0" anchor="ctr" bIns="60925" lIns="121900" spcFirstLastPara="1" rIns="121900" wrap="square" tIns="60925">
              <a:noAutofit/>
            </a:bodyPr>
            <a:lstStyle/>
            <a:p>
              <a:pPr indent="0" lvl="0" marL="0" marR="0" rtl="0" algn="l">
                <a:lnSpc>
                  <a:spcPct val="115000"/>
                </a:lnSpc>
                <a:spcBef>
                  <a:spcPts val="0"/>
                </a:spcBef>
                <a:spcAft>
                  <a:spcPts val="0"/>
                </a:spcAft>
                <a:buClr>
                  <a:srgbClr val="000000"/>
                </a:buClr>
                <a:buSzPts val="1600"/>
                <a:buFont typeface="Arial"/>
                <a:buNone/>
              </a:pPr>
              <a:r>
                <a:rPr b="0" i="0" lang="en-US" sz="1600" u="none" cap="none" strike="noStrike">
                  <a:solidFill>
                    <a:srgbClr val="FFFFFF"/>
                  </a:solidFill>
                  <a:latin typeface="Roboto"/>
                  <a:ea typeface="Roboto"/>
                  <a:cs typeface="Roboto"/>
                  <a:sym typeface="Roboto"/>
                </a:rPr>
                <a:t>Lorem ipsum dolor sit amet, consectetur adipiscing elit. Duis sit amet odio vel purus bibendum luctus.</a:t>
              </a:r>
              <a:endParaRPr b="0" i="0" sz="1600" u="none" cap="none" strike="noStrike">
                <a:solidFill>
                  <a:srgbClr val="FFFFFF"/>
                </a:solidFill>
                <a:latin typeface="Roboto"/>
                <a:ea typeface="Roboto"/>
                <a:cs typeface="Roboto"/>
                <a:sym typeface="Roboto"/>
              </a:endParaRPr>
            </a:p>
          </p:txBody>
        </p:sp>
      </p:grpSp>
      <p:grpSp>
        <p:nvGrpSpPr>
          <p:cNvPr id="213" name="Google Shape;213;g34bb7fa468f_0_27"/>
          <p:cNvGrpSpPr/>
          <p:nvPr/>
        </p:nvGrpSpPr>
        <p:grpSpPr>
          <a:xfrm>
            <a:off x="10" y="2943293"/>
            <a:ext cx="10199852" cy="975576"/>
            <a:chOff x="7" y="2207525"/>
            <a:chExt cx="7650080" cy="731700"/>
          </a:xfrm>
        </p:grpSpPr>
        <p:sp>
          <p:nvSpPr>
            <p:cNvPr id="214" name="Google Shape;214;g34bb7fa468f_0_27"/>
            <p:cNvSpPr txBox="1"/>
            <p:nvPr/>
          </p:nvSpPr>
          <p:spPr>
            <a:xfrm>
              <a:off x="7" y="2257725"/>
              <a:ext cx="2715300" cy="629700"/>
            </a:xfrm>
            <a:prstGeom prst="rect">
              <a:avLst/>
            </a:prstGeom>
            <a:noFill/>
            <a:ln>
              <a:noFill/>
            </a:ln>
          </p:spPr>
          <p:txBody>
            <a:bodyPr anchorCtr="0" anchor="ctr" bIns="60925" lIns="121900" spcFirstLastPara="1" rIns="121900" wrap="square" tIns="60925">
              <a:noAutofit/>
            </a:bodyPr>
            <a:lstStyle/>
            <a:p>
              <a:pPr indent="0" lvl="0" marL="0" marR="0" rtl="0" algn="r">
                <a:lnSpc>
                  <a:spcPct val="90000"/>
                </a:lnSpc>
                <a:spcBef>
                  <a:spcPts val="0"/>
                </a:spcBef>
                <a:spcAft>
                  <a:spcPts val="0"/>
                </a:spcAft>
                <a:buClr>
                  <a:srgbClr val="000000"/>
                </a:buClr>
                <a:buSzPts val="3000"/>
                <a:buFont typeface="Arial"/>
                <a:buNone/>
              </a:pPr>
              <a:r>
                <a:rPr b="1" i="0" lang="en-US" sz="3000" u="none" cap="none" strike="noStrike">
                  <a:solidFill>
                    <a:srgbClr val="085630"/>
                  </a:solidFill>
                  <a:latin typeface="Calibri"/>
                  <a:ea typeface="Calibri"/>
                  <a:cs typeface="Calibri"/>
                  <a:sym typeface="Calibri"/>
                </a:rPr>
                <a:t>Pedagogia femminista</a:t>
              </a:r>
              <a:endParaRPr b="0" i="0" sz="5900" u="none" cap="none" strike="noStrike">
                <a:solidFill>
                  <a:srgbClr val="0B713F"/>
                </a:solidFill>
                <a:latin typeface="Roboto Medium"/>
                <a:ea typeface="Roboto Medium"/>
                <a:cs typeface="Roboto Medium"/>
                <a:sym typeface="Roboto Medium"/>
              </a:endParaRPr>
            </a:p>
          </p:txBody>
        </p:sp>
        <p:sp>
          <p:nvSpPr>
            <p:cNvPr id="215" name="Google Shape;215;g34bb7fa468f_0_27"/>
            <p:cNvSpPr/>
            <p:nvPr/>
          </p:nvSpPr>
          <p:spPr>
            <a:xfrm>
              <a:off x="2789787" y="2207525"/>
              <a:ext cx="4860300" cy="731700"/>
            </a:xfrm>
            <a:prstGeom prst="rect">
              <a:avLst/>
            </a:prstGeom>
            <a:solidFill>
              <a:srgbClr val="0B713F"/>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g34bb7fa468f_0_27"/>
            <p:cNvSpPr txBox="1"/>
            <p:nvPr/>
          </p:nvSpPr>
          <p:spPr>
            <a:xfrm>
              <a:off x="2914387" y="2414096"/>
              <a:ext cx="4373100" cy="330600"/>
            </a:xfrm>
            <a:prstGeom prst="rect">
              <a:avLst/>
            </a:prstGeom>
            <a:noFill/>
            <a:ln>
              <a:noFill/>
            </a:ln>
          </p:spPr>
          <p:txBody>
            <a:bodyPr anchorCtr="0" anchor="ctr" bIns="60925" lIns="121900" spcFirstLastPara="1" rIns="121900" wrap="square" tIns="60925">
              <a:noAutofit/>
            </a:bodyPr>
            <a:lstStyle/>
            <a:p>
              <a:pPr indent="0" lvl="0" marL="0" marR="0" rtl="0" algn="l">
                <a:lnSpc>
                  <a:spcPct val="115000"/>
                </a:lnSpc>
                <a:spcBef>
                  <a:spcPts val="0"/>
                </a:spcBef>
                <a:spcAft>
                  <a:spcPts val="0"/>
                </a:spcAft>
                <a:buClr>
                  <a:srgbClr val="000000"/>
                </a:buClr>
                <a:buSzPts val="1600"/>
                <a:buFont typeface="Arial"/>
                <a:buNone/>
              </a:pPr>
              <a:r>
                <a:rPr b="0" i="0" lang="en-US" sz="1600" u="none" cap="none" strike="noStrike">
                  <a:solidFill>
                    <a:srgbClr val="FFFFFF"/>
                  </a:solidFill>
                  <a:latin typeface="Roboto"/>
                  <a:ea typeface="Roboto"/>
                  <a:cs typeface="Roboto"/>
                  <a:sym typeface="Roboto"/>
                </a:rPr>
                <a:t>Lorem ipsum dolor sit amet, consectetur adipiscing elit. Duis sit amet odio vel purus bibendum luctus.</a:t>
              </a:r>
              <a:endParaRPr b="0" i="0" sz="1600" u="none" cap="none" strike="noStrike">
                <a:solidFill>
                  <a:srgbClr val="FFFFFF"/>
                </a:solidFill>
                <a:latin typeface="Roboto"/>
                <a:ea typeface="Roboto"/>
                <a:cs typeface="Roboto"/>
                <a:sym typeface="Roboto"/>
              </a:endParaRPr>
            </a:p>
          </p:txBody>
        </p:sp>
      </p:grpSp>
      <p:grpSp>
        <p:nvGrpSpPr>
          <p:cNvPr id="217" name="Google Shape;217;g34bb7fa468f_0_27"/>
          <p:cNvGrpSpPr/>
          <p:nvPr/>
        </p:nvGrpSpPr>
        <p:grpSpPr>
          <a:xfrm>
            <a:off x="662851" y="4118064"/>
            <a:ext cx="9053421" cy="975576"/>
            <a:chOff x="497151" y="3088625"/>
            <a:chExt cx="6790236" cy="731700"/>
          </a:xfrm>
        </p:grpSpPr>
        <p:sp>
          <p:nvSpPr>
            <p:cNvPr id="218" name="Google Shape;218;g34bb7fa468f_0_27"/>
            <p:cNvSpPr txBox="1"/>
            <p:nvPr/>
          </p:nvSpPr>
          <p:spPr>
            <a:xfrm>
              <a:off x="497151" y="3138828"/>
              <a:ext cx="2217900" cy="629700"/>
            </a:xfrm>
            <a:prstGeom prst="rect">
              <a:avLst/>
            </a:prstGeom>
            <a:noFill/>
            <a:ln>
              <a:noFill/>
            </a:ln>
          </p:spPr>
          <p:txBody>
            <a:bodyPr anchorCtr="0" anchor="ctr" bIns="60925" lIns="121900" spcFirstLastPara="1" rIns="121900" wrap="square" tIns="60925">
              <a:noAutofit/>
            </a:bodyPr>
            <a:lstStyle/>
            <a:p>
              <a:pPr indent="0" lvl="0" marL="0" marR="0" rtl="0" algn="r">
                <a:lnSpc>
                  <a:spcPct val="90000"/>
                </a:lnSpc>
                <a:spcBef>
                  <a:spcPts val="0"/>
                </a:spcBef>
                <a:spcAft>
                  <a:spcPts val="0"/>
                </a:spcAft>
                <a:buClr>
                  <a:srgbClr val="000000"/>
                </a:buClr>
                <a:buSzPts val="3000"/>
                <a:buFont typeface="Arial"/>
                <a:buNone/>
              </a:pPr>
              <a:r>
                <a:rPr b="1" i="0" lang="en-US" sz="3000" u="none" cap="none" strike="noStrike">
                  <a:solidFill>
                    <a:srgbClr val="085630"/>
                  </a:solidFill>
                  <a:latin typeface="Calibri"/>
                  <a:ea typeface="Calibri"/>
                  <a:cs typeface="Calibri"/>
                  <a:sym typeface="Calibri"/>
                </a:rPr>
                <a:t>Intersezionalità</a:t>
              </a:r>
              <a:endParaRPr b="0" i="0" sz="5900" u="none" cap="none" strike="noStrike">
                <a:solidFill>
                  <a:srgbClr val="0B7743"/>
                </a:solidFill>
                <a:latin typeface="Roboto Medium"/>
                <a:ea typeface="Roboto Medium"/>
                <a:cs typeface="Roboto Medium"/>
                <a:sym typeface="Roboto Medium"/>
              </a:endParaRPr>
            </a:p>
          </p:txBody>
        </p:sp>
        <p:sp>
          <p:nvSpPr>
            <p:cNvPr id="219" name="Google Shape;219;g34bb7fa468f_0_27"/>
            <p:cNvSpPr/>
            <p:nvPr/>
          </p:nvSpPr>
          <p:spPr>
            <a:xfrm>
              <a:off x="2789787" y="3088625"/>
              <a:ext cx="4497600" cy="731700"/>
            </a:xfrm>
            <a:prstGeom prst="rect">
              <a:avLst/>
            </a:prstGeom>
            <a:solidFill>
              <a:srgbClr val="0B7743"/>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g34bb7fa468f_0_27"/>
            <p:cNvSpPr txBox="1"/>
            <p:nvPr/>
          </p:nvSpPr>
          <p:spPr>
            <a:xfrm>
              <a:off x="2914388" y="3295180"/>
              <a:ext cx="3849900" cy="330600"/>
            </a:xfrm>
            <a:prstGeom prst="rect">
              <a:avLst/>
            </a:prstGeom>
            <a:noFill/>
            <a:ln>
              <a:noFill/>
            </a:ln>
          </p:spPr>
          <p:txBody>
            <a:bodyPr anchorCtr="0" anchor="ctr" bIns="60925" lIns="121900" spcFirstLastPara="1" rIns="121900" wrap="square" tIns="60925">
              <a:noAutofit/>
            </a:bodyPr>
            <a:lstStyle/>
            <a:p>
              <a:pPr indent="0" lvl="0" marL="0" marR="0" rtl="0" algn="l">
                <a:lnSpc>
                  <a:spcPct val="115000"/>
                </a:lnSpc>
                <a:spcBef>
                  <a:spcPts val="0"/>
                </a:spcBef>
                <a:spcAft>
                  <a:spcPts val="0"/>
                </a:spcAft>
                <a:buClr>
                  <a:srgbClr val="000000"/>
                </a:buClr>
                <a:buSzPts val="1600"/>
                <a:buFont typeface="Arial"/>
                <a:buNone/>
              </a:pPr>
              <a:r>
                <a:rPr b="0" i="0" lang="en-US" sz="1600" u="none" cap="none" strike="noStrike">
                  <a:solidFill>
                    <a:srgbClr val="FFFFFF"/>
                  </a:solidFill>
                  <a:latin typeface="Roboto"/>
                  <a:ea typeface="Roboto"/>
                  <a:cs typeface="Roboto"/>
                  <a:sym typeface="Roboto"/>
                </a:rPr>
                <a:t>Lorem ipsum dolor sit amet, consectetur adipiscing elit. Duis sit amet odio vel purus bibendum luctus.</a:t>
              </a:r>
              <a:endParaRPr b="0" i="0" sz="1600" u="none" cap="none" strike="noStrike">
                <a:solidFill>
                  <a:srgbClr val="FFFFFF"/>
                </a:solidFill>
                <a:latin typeface="Roboto"/>
                <a:ea typeface="Roboto"/>
                <a:cs typeface="Roboto"/>
                <a:sym typeface="Roboto"/>
              </a:endParaRPr>
            </a:p>
          </p:txBody>
        </p:sp>
      </p:grpSp>
      <p:grpSp>
        <p:nvGrpSpPr>
          <p:cNvPr id="221" name="Google Shape;221;g34bb7fa468f_0_27"/>
          <p:cNvGrpSpPr/>
          <p:nvPr/>
        </p:nvGrpSpPr>
        <p:grpSpPr>
          <a:xfrm>
            <a:off x="3719621" y="1764175"/>
            <a:ext cx="6962226" cy="975576"/>
            <a:chOff x="2789785" y="1323164"/>
            <a:chExt cx="5221800" cy="731700"/>
          </a:xfrm>
        </p:grpSpPr>
        <p:sp>
          <p:nvSpPr>
            <p:cNvPr id="222" name="Google Shape;222;g34bb7fa468f_0_27"/>
            <p:cNvSpPr/>
            <p:nvPr/>
          </p:nvSpPr>
          <p:spPr>
            <a:xfrm>
              <a:off x="2789785" y="1323164"/>
              <a:ext cx="5221800" cy="731700"/>
            </a:xfrm>
            <a:prstGeom prst="rect">
              <a:avLst/>
            </a:prstGeom>
            <a:solidFill>
              <a:srgbClr val="085630"/>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g34bb7fa468f_0_27"/>
            <p:cNvSpPr txBox="1"/>
            <p:nvPr/>
          </p:nvSpPr>
          <p:spPr>
            <a:xfrm>
              <a:off x="2914389" y="1407440"/>
              <a:ext cx="4765800" cy="575400"/>
            </a:xfrm>
            <a:prstGeom prst="rect">
              <a:avLst/>
            </a:prstGeom>
            <a:noFill/>
            <a:ln>
              <a:noFill/>
            </a:ln>
          </p:spPr>
          <p:txBody>
            <a:bodyPr anchorCtr="0" anchor="ctr" bIns="60925" lIns="121900" spcFirstLastPara="1" rIns="121900" wrap="square" tIns="60925">
              <a:noAutofit/>
            </a:bodyPr>
            <a:lstStyle/>
            <a:p>
              <a:pPr indent="0" lvl="0" marL="0" marR="0" rtl="0" algn="ctr">
                <a:lnSpc>
                  <a:spcPct val="107916"/>
                </a:lnSpc>
                <a:spcBef>
                  <a:spcPts val="0"/>
                </a:spcBef>
                <a:spcAft>
                  <a:spcPts val="800"/>
                </a:spcAft>
                <a:buClr>
                  <a:srgbClr val="000000"/>
                </a:buClr>
                <a:buSzPts val="2000"/>
                <a:buFont typeface="Arial"/>
                <a:buNone/>
              </a:pPr>
              <a:r>
                <a:rPr b="0" i="0" lang="en-US" sz="2000" u="none" cap="none" strike="noStrike">
                  <a:solidFill>
                    <a:schemeClr val="lt2"/>
                  </a:solidFill>
                  <a:latin typeface="Calibri"/>
                  <a:ea typeface="Calibri"/>
                  <a:cs typeface="Calibri"/>
                  <a:sym typeface="Calibri"/>
                </a:rPr>
                <a:t>Analisi dei rapporti di potere nel contesto della classe</a:t>
              </a:r>
              <a:endParaRPr b="0" i="0" sz="2000" u="none" cap="none" strike="noStrike">
                <a:solidFill>
                  <a:schemeClr val="lt2"/>
                </a:solidFill>
                <a:latin typeface="Calibri"/>
                <a:ea typeface="Calibri"/>
                <a:cs typeface="Calibri"/>
                <a:sym typeface="Calibri"/>
              </a:endParaRPr>
            </a:p>
          </p:txBody>
        </p:sp>
      </p:grpSp>
      <p:grpSp>
        <p:nvGrpSpPr>
          <p:cNvPr id="224" name="Google Shape;224;g34bb7fa468f_0_27"/>
          <p:cNvGrpSpPr/>
          <p:nvPr/>
        </p:nvGrpSpPr>
        <p:grpSpPr>
          <a:xfrm>
            <a:off x="3719623" y="2943293"/>
            <a:ext cx="6480238" cy="975576"/>
            <a:chOff x="2789787" y="2207525"/>
            <a:chExt cx="4860300" cy="731700"/>
          </a:xfrm>
        </p:grpSpPr>
        <p:sp>
          <p:nvSpPr>
            <p:cNvPr id="225" name="Google Shape;225;g34bb7fa468f_0_27"/>
            <p:cNvSpPr/>
            <p:nvPr/>
          </p:nvSpPr>
          <p:spPr>
            <a:xfrm>
              <a:off x="2789787" y="2207525"/>
              <a:ext cx="4860300" cy="731700"/>
            </a:xfrm>
            <a:prstGeom prst="rect">
              <a:avLst/>
            </a:prstGeom>
            <a:solidFill>
              <a:srgbClr val="0B713F"/>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g34bb7fa468f_0_27"/>
            <p:cNvSpPr txBox="1"/>
            <p:nvPr/>
          </p:nvSpPr>
          <p:spPr>
            <a:xfrm>
              <a:off x="2914387" y="2414096"/>
              <a:ext cx="4373100" cy="330600"/>
            </a:xfrm>
            <a:prstGeom prst="rect">
              <a:avLst/>
            </a:prstGeom>
            <a:noFill/>
            <a:ln>
              <a:noFill/>
            </a:ln>
          </p:spPr>
          <p:txBody>
            <a:bodyPr anchorCtr="0" anchor="ctr" bIns="60925" lIns="121900" spcFirstLastPara="1" rIns="121900" wrap="square" tIns="60925">
              <a:noAutofit/>
            </a:bodyPr>
            <a:lstStyle/>
            <a:p>
              <a:pPr indent="0" lvl="0" marL="0" marR="0" rtl="0" algn="ctr">
                <a:lnSpc>
                  <a:spcPct val="115000"/>
                </a:lnSpc>
                <a:spcBef>
                  <a:spcPts val="0"/>
                </a:spcBef>
                <a:spcAft>
                  <a:spcPts val="0"/>
                </a:spcAft>
                <a:buClr>
                  <a:srgbClr val="000000"/>
                </a:buClr>
                <a:buSzPts val="2000"/>
                <a:buFont typeface="Arial"/>
                <a:buNone/>
              </a:pPr>
              <a:r>
                <a:rPr b="0" i="0" lang="en-US" sz="2000" u="none" cap="none" strike="noStrike">
                  <a:solidFill>
                    <a:schemeClr val="lt2"/>
                  </a:solidFill>
                  <a:latin typeface="Calibri"/>
                  <a:ea typeface="Calibri"/>
                  <a:cs typeface="Calibri"/>
                  <a:sym typeface="Calibri"/>
                </a:rPr>
                <a:t>Il genere influisce sui contenuti e le modalità di insegnamento</a:t>
              </a:r>
              <a:endParaRPr b="0" i="0" sz="1600" u="none" cap="none" strike="noStrike">
                <a:solidFill>
                  <a:srgbClr val="FFFFFF"/>
                </a:solidFill>
                <a:latin typeface="Roboto"/>
                <a:ea typeface="Roboto"/>
                <a:cs typeface="Roboto"/>
                <a:sym typeface="Roboto"/>
              </a:endParaRPr>
            </a:p>
          </p:txBody>
        </p:sp>
      </p:grpSp>
      <p:grpSp>
        <p:nvGrpSpPr>
          <p:cNvPr id="227" name="Google Shape;227;g34bb7fa468f_0_27"/>
          <p:cNvGrpSpPr/>
          <p:nvPr/>
        </p:nvGrpSpPr>
        <p:grpSpPr>
          <a:xfrm>
            <a:off x="3719624" y="4118064"/>
            <a:ext cx="5996650" cy="975576"/>
            <a:chOff x="2789787" y="3088625"/>
            <a:chExt cx="4497600" cy="731700"/>
          </a:xfrm>
        </p:grpSpPr>
        <p:sp>
          <p:nvSpPr>
            <p:cNvPr id="228" name="Google Shape;228;g34bb7fa468f_0_27"/>
            <p:cNvSpPr/>
            <p:nvPr/>
          </p:nvSpPr>
          <p:spPr>
            <a:xfrm>
              <a:off x="2789787" y="3088625"/>
              <a:ext cx="4497600" cy="731700"/>
            </a:xfrm>
            <a:prstGeom prst="rect">
              <a:avLst/>
            </a:prstGeom>
            <a:solidFill>
              <a:srgbClr val="0B7743"/>
            </a:solidFill>
            <a:ln>
              <a:noFill/>
            </a:ln>
          </p:spPr>
          <p:txBody>
            <a:bodyPr anchorCtr="0" anchor="ctr" bIns="60925" lIns="121900" spcFirstLastPara="1" rIns="121900" wrap="square" tIns="609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g34bb7fa468f_0_27"/>
            <p:cNvSpPr txBox="1"/>
            <p:nvPr/>
          </p:nvSpPr>
          <p:spPr>
            <a:xfrm>
              <a:off x="2914388" y="3295180"/>
              <a:ext cx="3849900" cy="330600"/>
            </a:xfrm>
            <a:prstGeom prst="rect">
              <a:avLst/>
            </a:prstGeom>
            <a:noFill/>
            <a:ln>
              <a:noFill/>
            </a:ln>
          </p:spPr>
          <p:txBody>
            <a:bodyPr anchorCtr="0" anchor="ctr" bIns="60925" lIns="121900" spcFirstLastPara="1" rIns="121900" wrap="square" tIns="60925">
              <a:noAutofit/>
            </a:bodyPr>
            <a:lstStyle/>
            <a:p>
              <a:pPr indent="0" lvl="0" marL="0" marR="0" rtl="0" algn="ctr">
                <a:lnSpc>
                  <a:spcPct val="115000"/>
                </a:lnSpc>
                <a:spcBef>
                  <a:spcPts val="0"/>
                </a:spcBef>
                <a:spcAft>
                  <a:spcPts val="0"/>
                </a:spcAft>
                <a:buClr>
                  <a:srgbClr val="000000"/>
                </a:buClr>
                <a:buSzPts val="2000"/>
                <a:buFont typeface="Arial"/>
                <a:buNone/>
              </a:pPr>
              <a:r>
                <a:rPr b="0" i="0" lang="en-US" sz="2000" u="none" cap="none" strike="noStrike">
                  <a:solidFill>
                    <a:schemeClr val="lt2"/>
                  </a:solidFill>
                  <a:latin typeface="Calibri"/>
                  <a:ea typeface="Calibri"/>
                  <a:cs typeface="Calibri"/>
                  <a:sym typeface="Calibri"/>
                </a:rPr>
                <a:t>L’intersezione di identità differenti, tra cui il genere, potrebbe portare a discriminazioni</a:t>
              </a:r>
              <a:endParaRPr b="0" i="0" sz="1600" u="none" cap="none" strike="noStrike">
                <a:solidFill>
                  <a:srgbClr val="FFFFFF"/>
                </a:solidFill>
                <a:latin typeface="Roboto"/>
                <a:ea typeface="Roboto"/>
                <a:cs typeface="Roboto"/>
                <a:sym typeface="Roboto"/>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34bb7fa468f_0_27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Pregiudizi di genere più comuni nell’istruzione</a:t>
            </a:r>
            <a:endParaRPr/>
          </a:p>
        </p:txBody>
      </p:sp>
      <p:sp>
        <p:nvSpPr>
          <p:cNvPr id="235" name="Google Shape;235;g34bb7fa468f_0_27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87350" lvl="0" marL="457200" marR="0" rtl="0" algn="just">
              <a:lnSpc>
                <a:spcPct val="100000"/>
              </a:lnSpc>
              <a:spcBef>
                <a:spcPts val="0"/>
              </a:spcBef>
              <a:spcAft>
                <a:spcPts val="0"/>
              </a:spcAft>
              <a:buClr>
                <a:schemeClr val="dk1"/>
              </a:buClr>
              <a:buSzPts val="2500"/>
              <a:buChar char="•"/>
            </a:pPr>
            <a:r>
              <a:rPr lang="en-US" sz="2500">
                <a:solidFill>
                  <a:schemeClr val="dk1"/>
                </a:solidFill>
              </a:rPr>
              <a:t>Sottorappresentazione delle donne/dei generi differenti</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Scoraggiare l’</a:t>
            </a:r>
            <a:r>
              <a:rPr i="1" lang="en-US" sz="2500">
                <a:solidFill>
                  <a:schemeClr val="dk1"/>
                </a:solidFill>
              </a:rPr>
              <a:t>empowerment </a:t>
            </a:r>
            <a:r>
              <a:rPr lang="en-US" sz="2500">
                <a:solidFill>
                  <a:schemeClr val="dk1"/>
                </a:solidFill>
              </a:rPr>
              <a:t>in base al genere</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Mancanza di modelli di riferimento differenti</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Rappresentazioni stereotipate</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Linguaggio non inclusivo</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Mancata accettazione della diversità di genere</a:t>
            </a:r>
            <a:endParaRPr sz="2500">
              <a:solidFill>
                <a:schemeClr val="dk1"/>
              </a:solidFill>
            </a:endParaRPr>
          </a:p>
          <a:p>
            <a:pPr indent="-387350" lvl="0" marL="457200" rtl="0" algn="just">
              <a:lnSpc>
                <a:spcPct val="100000"/>
              </a:lnSpc>
              <a:spcBef>
                <a:spcPts val="0"/>
              </a:spcBef>
              <a:spcAft>
                <a:spcPts val="0"/>
              </a:spcAft>
              <a:buClr>
                <a:schemeClr val="dk1"/>
              </a:buClr>
              <a:buSzPts val="2500"/>
              <a:buChar char="•"/>
            </a:pPr>
            <a:r>
              <a:rPr lang="en-US" sz="2500">
                <a:solidFill>
                  <a:schemeClr val="dk1"/>
                </a:solidFill>
              </a:rPr>
              <a:t>Mancato riconoscimento dell’intersezionalità</a:t>
            </a:r>
            <a:endParaRPr sz="2500">
              <a:solidFill>
                <a:schemeClr val="dk1"/>
              </a:solidFill>
            </a:endParaRPr>
          </a:p>
          <a:p>
            <a:pPr indent="0" lvl="0" marL="0" rtl="0" algn="just">
              <a:lnSpc>
                <a:spcPct val="100000"/>
              </a:lnSpc>
              <a:spcBef>
                <a:spcPts val="0"/>
              </a:spcBef>
              <a:spcAft>
                <a:spcPts val="0"/>
              </a:spcAft>
              <a:buSzPts val="2200"/>
              <a:buNone/>
            </a:pPr>
            <a:r>
              <a:t/>
            </a:r>
            <a:endParaRPr sz="2500">
              <a:solidFill>
                <a:schemeClr val="dk1"/>
              </a:solidFill>
            </a:endParaRPr>
          </a:p>
          <a:p>
            <a:pPr indent="0" lvl="0" marL="0" rtl="0" algn="just">
              <a:lnSpc>
                <a:spcPct val="100000"/>
              </a:lnSpc>
              <a:spcBef>
                <a:spcPts val="0"/>
              </a:spcBef>
              <a:spcAft>
                <a:spcPts val="0"/>
              </a:spcAft>
              <a:buSzPts val="2200"/>
              <a:buNone/>
            </a:pPr>
            <a:r>
              <a:t/>
            </a:r>
            <a:endParaRPr sz="2500">
              <a:solidFill>
                <a:schemeClr val="dk1"/>
              </a:solidFill>
            </a:endParaRPr>
          </a:p>
        </p:txBody>
      </p:sp>
      <p:pic>
        <p:nvPicPr>
          <p:cNvPr id="236" name="Google Shape;236;g34bb7fa468f_0_271"/>
          <p:cNvPicPr preferRelativeResize="0"/>
          <p:nvPr/>
        </p:nvPicPr>
        <p:blipFill rotWithShape="1">
          <a:blip r:embed="rId3">
            <a:alphaModFix/>
          </a:blip>
          <a:srcRect b="0" l="0" r="0" t="0"/>
          <a:stretch/>
        </p:blipFill>
        <p:spPr>
          <a:xfrm>
            <a:off x="6710516" y="3175075"/>
            <a:ext cx="4971184" cy="2801182"/>
          </a:xfrm>
          <a:prstGeom prst="rect">
            <a:avLst/>
          </a:prstGeom>
          <a:noFill/>
          <a:ln>
            <a:noFill/>
          </a:ln>
        </p:spPr>
      </p:pic>
      <p:sp>
        <p:nvSpPr>
          <p:cNvPr id="237" name="Google Shape;237;g34bb7fa468f_0_271"/>
          <p:cNvSpPr txBox="1"/>
          <p:nvPr/>
        </p:nvSpPr>
        <p:spPr>
          <a:xfrm>
            <a:off x="6579000" y="5976257"/>
            <a:ext cx="5102700" cy="243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sng" cap="none" strike="noStrike">
                <a:solidFill>
                  <a:schemeClr val="hlink"/>
                </a:solidFill>
                <a:latin typeface="Calibri"/>
                <a:ea typeface="Calibri"/>
                <a:cs typeface="Calibri"/>
                <a:sym typeface="Calibri"/>
                <a:hlinkClick r:id="rId4"/>
              </a:rPr>
              <a:t>https://www.cwjobs.co.uk/advice/importance-of-female-role-models-in-stem</a:t>
            </a:r>
            <a:r>
              <a:rPr b="0" i="0" lang="en-US" sz="14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g34bb7fa468f_1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Ridurre i pregiudizi di genere nell’educazione all’informatica</a:t>
            </a:r>
            <a:endParaRPr/>
          </a:p>
        </p:txBody>
      </p:sp>
      <p:sp>
        <p:nvSpPr>
          <p:cNvPr id="243" name="Google Shape;243;g34bb7fa468f_1_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87350" lvl="0" marL="457200" rtl="0" algn="just">
              <a:lnSpc>
                <a:spcPct val="115000"/>
              </a:lnSpc>
              <a:spcBef>
                <a:spcPts val="0"/>
              </a:spcBef>
              <a:spcAft>
                <a:spcPts val="0"/>
              </a:spcAft>
              <a:buClr>
                <a:schemeClr val="dk1"/>
              </a:buClr>
              <a:buSzPts val="2500"/>
              <a:buChar char="•"/>
            </a:pPr>
            <a:r>
              <a:rPr lang="en-US" sz="2500">
                <a:solidFill>
                  <a:schemeClr val="dk1"/>
                </a:solidFill>
              </a:rPr>
              <a:t>Valutare e promuovere la consapevolezza sui pregiudizi di genere</a:t>
            </a:r>
            <a:endParaRPr sz="2500">
              <a:solidFill>
                <a:schemeClr val="dk1"/>
              </a:solidFill>
            </a:endParaRPr>
          </a:p>
          <a:p>
            <a:pPr indent="-387350" lvl="0" marL="457200" rtl="0" algn="just">
              <a:lnSpc>
                <a:spcPct val="115000"/>
              </a:lnSpc>
              <a:spcBef>
                <a:spcPts val="0"/>
              </a:spcBef>
              <a:spcAft>
                <a:spcPts val="0"/>
              </a:spcAft>
              <a:buClr>
                <a:schemeClr val="dk1"/>
              </a:buClr>
              <a:buSzPts val="2500"/>
              <a:buChar char="•"/>
            </a:pPr>
            <a:r>
              <a:rPr lang="en-US" sz="2500">
                <a:solidFill>
                  <a:schemeClr val="dk1"/>
                </a:solidFill>
              </a:rPr>
              <a:t>Bilanciare le attività educative</a:t>
            </a:r>
            <a:endParaRPr sz="2500">
              <a:solidFill>
                <a:schemeClr val="dk1"/>
              </a:solidFill>
            </a:endParaRPr>
          </a:p>
          <a:p>
            <a:pPr indent="-387350" lvl="0" marL="457200" rtl="0" algn="just">
              <a:lnSpc>
                <a:spcPct val="115000"/>
              </a:lnSpc>
              <a:spcBef>
                <a:spcPts val="0"/>
              </a:spcBef>
              <a:spcAft>
                <a:spcPts val="0"/>
              </a:spcAft>
              <a:buClr>
                <a:schemeClr val="dk1"/>
              </a:buClr>
              <a:buSzPts val="2500"/>
              <a:buChar char="•"/>
            </a:pPr>
            <a:r>
              <a:rPr lang="en-US" sz="2500">
                <a:solidFill>
                  <a:schemeClr val="dk1"/>
                </a:solidFill>
              </a:rPr>
              <a:t>Utilizzare un linguaggio inclusivo</a:t>
            </a:r>
            <a:endParaRPr sz="2500">
              <a:solidFill>
                <a:schemeClr val="dk1"/>
              </a:solidFill>
            </a:endParaRPr>
          </a:p>
          <a:p>
            <a:pPr indent="-387350" lvl="0" marL="457200" rtl="0" algn="just">
              <a:lnSpc>
                <a:spcPct val="115000"/>
              </a:lnSpc>
              <a:spcBef>
                <a:spcPts val="0"/>
              </a:spcBef>
              <a:spcAft>
                <a:spcPts val="0"/>
              </a:spcAft>
              <a:buClr>
                <a:schemeClr val="dk1"/>
              </a:buClr>
              <a:buSzPts val="2500"/>
              <a:buChar char="•"/>
            </a:pPr>
            <a:r>
              <a:rPr lang="en-US" sz="2500">
                <a:solidFill>
                  <a:schemeClr val="dk1"/>
                </a:solidFill>
              </a:rPr>
              <a:t>Fornire esempi accessibili e variegati</a:t>
            </a:r>
            <a:endParaRPr sz="2500">
              <a:solidFill>
                <a:schemeClr val="dk1"/>
              </a:solidFill>
            </a:endParaRPr>
          </a:p>
          <a:p>
            <a:pPr indent="-387350" lvl="0" marL="457200" rtl="0" algn="just">
              <a:lnSpc>
                <a:spcPct val="115000"/>
              </a:lnSpc>
              <a:spcBef>
                <a:spcPts val="0"/>
              </a:spcBef>
              <a:spcAft>
                <a:spcPts val="0"/>
              </a:spcAft>
              <a:buClr>
                <a:schemeClr val="dk1"/>
              </a:buClr>
              <a:buSzPts val="2500"/>
              <a:buChar char="•"/>
            </a:pPr>
            <a:r>
              <a:rPr lang="en-US" sz="2500">
                <a:solidFill>
                  <a:schemeClr val="dk1"/>
                </a:solidFill>
              </a:rPr>
              <a:t>Discussioni aperte sulle norme di genere</a:t>
            </a:r>
            <a:endParaRPr sz="2500">
              <a:solidFill>
                <a:schemeClr val="dk1"/>
              </a:solidFill>
            </a:endParaRPr>
          </a:p>
          <a:p>
            <a:pPr indent="-387350" lvl="0" marL="457200" rtl="0" algn="just">
              <a:lnSpc>
                <a:spcPct val="115000"/>
              </a:lnSpc>
              <a:spcBef>
                <a:spcPts val="0"/>
              </a:spcBef>
              <a:spcAft>
                <a:spcPts val="0"/>
              </a:spcAft>
              <a:buClr>
                <a:schemeClr val="dk1"/>
              </a:buClr>
              <a:buSzPts val="2500"/>
              <a:buChar char="•"/>
            </a:pPr>
            <a:r>
              <a:rPr lang="en-US" sz="2500">
                <a:solidFill>
                  <a:schemeClr val="dk1"/>
                </a:solidFill>
              </a:rPr>
              <a:t>Incoraggiare l’apprendimento esperienziale</a:t>
            </a:r>
            <a:endParaRPr sz="2500">
              <a:solidFill>
                <a:schemeClr val="dk1"/>
              </a:solidFill>
            </a:endParaRPr>
          </a:p>
          <a:p>
            <a:pPr indent="-387350" lvl="0" marL="457200" rtl="0" algn="just">
              <a:lnSpc>
                <a:spcPct val="115000"/>
              </a:lnSpc>
              <a:spcBef>
                <a:spcPts val="0"/>
              </a:spcBef>
              <a:spcAft>
                <a:spcPts val="0"/>
              </a:spcAft>
              <a:buClr>
                <a:schemeClr val="dk1"/>
              </a:buClr>
              <a:buSzPts val="2500"/>
              <a:buChar char="•"/>
            </a:pPr>
            <a:r>
              <a:rPr lang="en-US" sz="2500">
                <a:solidFill>
                  <a:schemeClr val="dk1"/>
                </a:solidFill>
              </a:rPr>
              <a:t>Combattere direttamente gli stereotipi</a:t>
            </a:r>
            <a:endParaRPr sz="2500">
              <a:solidFill>
                <a:schemeClr val="dk1"/>
              </a:solidFill>
            </a:endParaRPr>
          </a:p>
          <a:p>
            <a:pPr indent="-387350" lvl="0" marL="457200" rtl="0" algn="just">
              <a:lnSpc>
                <a:spcPct val="115000"/>
              </a:lnSpc>
              <a:spcBef>
                <a:spcPts val="0"/>
              </a:spcBef>
              <a:spcAft>
                <a:spcPts val="0"/>
              </a:spcAft>
              <a:buClr>
                <a:schemeClr val="dk1"/>
              </a:buClr>
              <a:buSzPts val="2500"/>
              <a:buChar char="•"/>
            </a:pPr>
            <a:r>
              <a:rPr lang="en-US" sz="2500">
                <a:solidFill>
                  <a:schemeClr val="dk1"/>
                </a:solidFill>
              </a:rPr>
              <a:t>Stimolare l’interesse tramite la rilevanza</a:t>
            </a:r>
            <a:endParaRPr sz="2500">
              <a:solidFill>
                <a:schemeClr val="dk1"/>
              </a:solidFill>
            </a:endParaRPr>
          </a:p>
          <a:p>
            <a:pPr indent="-387350" lvl="0" marL="457200" rtl="0" algn="just">
              <a:lnSpc>
                <a:spcPct val="115000"/>
              </a:lnSpc>
              <a:spcBef>
                <a:spcPts val="0"/>
              </a:spcBef>
              <a:spcAft>
                <a:spcPts val="0"/>
              </a:spcAft>
              <a:buClr>
                <a:schemeClr val="dk1"/>
              </a:buClr>
              <a:buSzPts val="2500"/>
              <a:buChar char="•"/>
            </a:pPr>
            <a:r>
              <a:rPr lang="en-US" sz="2500">
                <a:solidFill>
                  <a:schemeClr val="dk1"/>
                </a:solidFill>
              </a:rPr>
              <a:t>Offrire opportunità di partecipazione variegate</a:t>
            </a:r>
            <a:endParaRPr sz="2500">
              <a:solidFill>
                <a:schemeClr val="dk1"/>
              </a:solidFill>
            </a:endParaRPr>
          </a:p>
          <a:p>
            <a:pPr indent="-387350" lvl="0" marL="457200" rtl="0" algn="just">
              <a:lnSpc>
                <a:spcPct val="115000"/>
              </a:lnSpc>
              <a:spcBef>
                <a:spcPts val="0"/>
              </a:spcBef>
              <a:spcAft>
                <a:spcPts val="0"/>
              </a:spcAft>
              <a:buClr>
                <a:schemeClr val="dk1"/>
              </a:buClr>
              <a:buSzPts val="2500"/>
              <a:buChar char="•"/>
            </a:pPr>
            <a:r>
              <a:rPr lang="en-US" sz="2500">
                <a:solidFill>
                  <a:schemeClr val="dk1"/>
                </a:solidFill>
              </a:rPr>
              <a:t>Costruire fiducia</a:t>
            </a:r>
            <a:endParaRPr sz="2500">
              <a:solidFill>
                <a:schemeClr val="dk1"/>
              </a:solidFill>
            </a:endParaRPr>
          </a:p>
          <a:p>
            <a:pPr indent="-387350" lvl="0" marL="457200" rtl="0" algn="just">
              <a:lnSpc>
                <a:spcPct val="115000"/>
              </a:lnSpc>
              <a:spcBef>
                <a:spcPts val="0"/>
              </a:spcBef>
              <a:spcAft>
                <a:spcPts val="0"/>
              </a:spcAft>
              <a:buClr>
                <a:schemeClr val="dk1"/>
              </a:buClr>
              <a:buSzPts val="2500"/>
              <a:buChar char="•"/>
            </a:pPr>
            <a:r>
              <a:rPr lang="en-US" sz="2500">
                <a:solidFill>
                  <a:schemeClr val="dk1"/>
                </a:solidFill>
              </a:rPr>
              <a:t>Seguire un ciclo di motivazione</a:t>
            </a:r>
            <a:endParaRPr sz="2500">
              <a:solidFill>
                <a:schemeClr val="dk1"/>
              </a:solidFill>
            </a:endParaRPr>
          </a:p>
          <a:p>
            <a:pPr indent="-387350" lvl="0" marL="457200" rtl="0" algn="just">
              <a:lnSpc>
                <a:spcPct val="115000"/>
              </a:lnSpc>
              <a:spcBef>
                <a:spcPts val="0"/>
              </a:spcBef>
              <a:spcAft>
                <a:spcPts val="0"/>
              </a:spcAft>
              <a:buClr>
                <a:schemeClr val="dk1"/>
              </a:buClr>
              <a:buSzPts val="2500"/>
              <a:buChar char="•"/>
            </a:pPr>
            <a:r>
              <a:rPr lang="en-US" sz="2500">
                <a:solidFill>
                  <a:schemeClr val="dk1"/>
                </a:solidFill>
              </a:rPr>
              <a:t>Allinearsi ai principi dell’apprendimento autentico</a:t>
            </a:r>
            <a:endParaRPr sz="2500">
              <a:solidFill>
                <a:schemeClr val="dk1"/>
              </a:solidFill>
            </a:endParaRPr>
          </a:p>
        </p:txBody>
      </p:sp>
      <p:pic>
        <p:nvPicPr>
          <p:cNvPr id="244" name="Google Shape;244;g34bb7fa468f_1_0"/>
          <p:cNvPicPr preferRelativeResize="0"/>
          <p:nvPr/>
        </p:nvPicPr>
        <p:blipFill rotWithShape="1">
          <a:blip r:embed="rId3">
            <a:alphaModFix/>
          </a:blip>
          <a:srcRect b="0" l="0" r="0" t="0"/>
          <a:stretch/>
        </p:blipFill>
        <p:spPr>
          <a:xfrm>
            <a:off x="6824310" y="1939622"/>
            <a:ext cx="5130265" cy="3446225"/>
          </a:xfrm>
          <a:prstGeom prst="rect">
            <a:avLst/>
          </a:prstGeom>
          <a:noFill/>
          <a:ln>
            <a:noFill/>
          </a:ln>
        </p:spPr>
      </p:pic>
      <p:sp>
        <p:nvSpPr>
          <p:cNvPr id="245" name="Google Shape;245;g34bb7fa468f_1_0"/>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Fonte dell’immagine: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g34bb7fa468f_0_279"/>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252" name="Google Shape;252;g34bb7fa468f_0_279"/>
          <p:cNvSpPr/>
          <p:nvPr/>
        </p:nvSpPr>
        <p:spPr>
          <a:xfrm rot="10800000">
            <a:off x="3728425" y="4113000"/>
            <a:ext cx="4370400" cy="23307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g34bb7fa468f_0_27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Attività 3: spunti per l’autoriflessione</a:t>
            </a:r>
            <a:endParaRPr/>
          </a:p>
        </p:txBody>
      </p:sp>
      <p:sp>
        <p:nvSpPr>
          <p:cNvPr id="254" name="Google Shape;254;g34bb7fa468f_0_279"/>
          <p:cNvSpPr txBox="1"/>
          <p:nvPr/>
        </p:nvSpPr>
        <p:spPr>
          <a:xfrm>
            <a:off x="232425" y="1010050"/>
            <a:ext cx="11736000" cy="2816100"/>
          </a:xfrm>
          <a:prstGeom prst="rect">
            <a:avLst/>
          </a:prstGeom>
          <a:solidFill>
            <a:srgbClr val="D1D1D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D1D1B"/>
                </a:solidFill>
                <a:latin typeface="Calibri"/>
                <a:ea typeface="Calibri"/>
                <a:cs typeface="Calibri"/>
                <a:sym typeface="Calibri"/>
              </a:rPr>
              <a:t>Avete mai messo in pratica strategie per l’inclusione di genere nella vostra classe?</a:t>
            </a:r>
            <a:endParaRPr b="1" i="0" sz="2500" u="none" cap="none" strike="noStrike">
              <a:solidFill>
                <a:srgbClr val="1D1D1B"/>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1D1D1B"/>
                </a:solidFill>
                <a:latin typeface="Calibri"/>
                <a:ea typeface="Calibri"/>
                <a:cs typeface="Calibri"/>
                <a:sym typeface="Calibri"/>
              </a:rPr>
              <a:t>Secondo voi, quali sono i maggiori ostacoli all’inclusione di genere in classe e come possono essere superati?</a:t>
            </a:r>
            <a:endParaRPr b="0" i="0" sz="2500" u="none" cap="none" strike="noStrike">
              <a:solidFill>
                <a:srgbClr val="1D1D1B"/>
              </a:solidFill>
              <a:latin typeface="Calibri"/>
              <a:ea typeface="Calibri"/>
              <a:cs typeface="Calibri"/>
              <a:sym typeface="Calibri"/>
            </a:endParaRPr>
          </a:p>
        </p:txBody>
      </p:sp>
      <p:pic>
        <p:nvPicPr>
          <p:cNvPr id="255" name="Google Shape;255;g34bb7fa468f_0_279"/>
          <p:cNvPicPr preferRelativeResize="0"/>
          <p:nvPr/>
        </p:nvPicPr>
        <p:blipFill rotWithShape="1">
          <a:blip r:embed="rId3">
            <a:alphaModFix/>
          </a:blip>
          <a:srcRect b="0" l="0" r="0" t="0"/>
          <a:stretch/>
        </p:blipFill>
        <p:spPr>
          <a:xfrm>
            <a:off x="783063" y="4024438"/>
            <a:ext cx="2447925" cy="2505075"/>
          </a:xfrm>
          <a:prstGeom prst="rect">
            <a:avLst/>
          </a:prstGeom>
          <a:noFill/>
          <a:ln>
            <a:noFill/>
          </a:ln>
        </p:spPr>
      </p:pic>
      <p:sp>
        <p:nvSpPr>
          <p:cNvPr id="256" name="Google Shape;256;g34bb7fa468f_0_279"/>
          <p:cNvSpPr txBox="1"/>
          <p:nvPr/>
        </p:nvSpPr>
        <p:spPr>
          <a:xfrm>
            <a:off x="3930125" y="4274375"/>
            <a:ext cx="4034100" cy="1994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900"/>
              <a:buFont typeface="Arial"/>
              <a:buNone/>
            </a:pPr>
            <a:r>
              <a:rPr b="0" i="0" lang="en-US" sz="1900" u="none" cap="none" strike="noStrike">
                <a:solidFill>
                  <a:srgbClr val="000000"/>
                </a:solidFill>
                <a:latin typeface="Calibri"/>
                <a:ea typeface="Calibri"/>
                <a:cs typeface="Calibri"/>
                <a:sym typeface="Calibri"/>
                <a:extLst>
                  <a:ext uri="http://customooxmlschemas.google.com/">
                    <go:slidesCustomData xmlns:go="http://customooxmlschemas.google.com/" textRoundtripDataId="0"/>
                  </a:ext>
                </a:extLst>
              </a:rPr>
              <a:t>Condividete le risposte con gli altri gruppi </a:t>
            </a:r>
            <a:endParaRPr/>
          </a:p>
          <a:p>
            <a:pPr indent="0" lvl="0" marL="0" marR="0" rtl="0" algn="ctr">
              <a:lnSpc>
                <a:spcPct val="100000"/>
              </a:lnSpc>
              <a:spcBef>
                <a:spcPts val="0"/>
              </a:spcBef>
              <a:spcAft>
                <a:spcPts val="0"/>
              </a:spcAft>
              <a:buClr>
                <a:srgbClr val="000000"/>
              </a:buClr>
              <a:buSzPts val="1900"/>
              <a:buFont typeface="Arial"/>
              <a:buNone/>
            </a:pPr>
            <a:r>
              <a:rPr b="0" i="0" lang="en-US" sz="1900" u="none" cap="none" strike="noStrike">
                <a:solidFill>
                  <a:srgbClr val="000000"/>
                </a:solidFill>
                <a:latin typeface="Calibri"/>
                <a:ea typeface="Calibri"/>
                <a:cs typeface="Calibri"/>
                <a:sym typeface="Calibri"/>
                <a:extLst>
                  <a:ext uri="http://customooxmlschemas.google.com/">
                    <go:slidesCustomData xmlns:go="http://customooxmlschemas.google.com/" textRoundtripDataId="1"/>
                  </a:ext>
                </a:extLst>
              </a:rPr>
              <a:t>e con l’educatrice o educatore.</a:t>
            </a:r>
            <a:endParaRPr b="0" i="0" sz="1900" u="none" cap="none" strike="noStrike">
              <a:solidFill>
                <a:srgbClr val="000000"/>
              </a:solidFill>
              <a:latin typeface="Calibri"/>
              <a:ea typeface="Calibri"/>
              <a:cs typeface="Calibri"/>
              <a:sym typeface="Calibri"/>
            </a:endParaRPr>
          </a:p>
        </p:txBody>
      </p:sp>
      <p:sp>
        <p:nvSpPr>
          <p:cNvPr id="257" name="Google Shape;257;g34bb7fa468f_0_279"/>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Fonte dell’immagine: sito web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g34bb7fa468f_1_8"/>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264" name="Google Shape;264;g34bb7fa468f_1_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Riflessioni</a:t>
            </a:r>
            <a:endParaRPr/>
          </a:p>
        </p:txBody>
      </p:sp>
      <p:pic>
        <p:nvPicPr>
          <p:cNvPr id="265" name="Google Shape;265;g34bb7fa468f_1_8"/>
          <p:cNvPicPr preferRelativeResize="0"/>
          <p:nvPr/>
        </p:nvPicPr>
        <p:blipFill rotWithShape="1">
          <a:blip r:embed="rId3">
            <a:alphaModFix/>
          </a:blip>
          <a:srcRect b="0" l="0" r="0" t="0"/>
          <a:stretch/>
        </p:blipFill>
        <p:spPr>
          <a:xfrm>
            <a:off x="828737" y="3429003"/>
            <a:ext cx="3029790" cy="3100525"/>
          </a:xfrm>
          <a:prstGeom prst="rect">
            <a:avLst/>
          </a:prstGeom>
          <a:noFill/>
          <a:ln>
            <a:noFill/>
          </a:ln>
        </p:spPr>
      </p:pic>
      <p:sp>
        <p:nvSpPr>
          <p:cNvPr id="266" name="Google Shape;266;g34bb7fa468f_1_8"/>
          <p:cNvSpPr/>
          <p:nvPr/>
        </p:nvSpPr>
        <p:spPr>
          <a:xfrm>
            <a:off x="3589700" y="881750"/>
            <a:ext cx="7202400" cy="3255900"/>
          </a:xfrm>
          <a:prstGeom prst="cloudCallout">
            <a:avLst>
              <a:gd fmla="val -20833" name="adj1"/>
              <a:gd fmla="val 62500" name="adj2"/>
            </a:avLst>
          </a:prstGeom>
          <a:solidFill>
            <a:srgbClr val="F2F2F2"/>
          </a:solidFill>
          <a:ln cap="flat" cmpd="sng" w="9525">
            <a:solidFill>
              <a:srgbClr val="1D1D1B"/>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Riflettete sulle vostre pratiche educative, verificando se queste sono in linea con le pratiche di apprendimento autentico e inclusivo di genere</a:t>
            </a:r>
            <a:endParaRPr b="0" i="0" sz="1400" u="none" cap="none" strike="noStrike">
              <a:solidFill>
                <a:srgbClr val="000000"/>
              </a:solidFill>
              <a:latin typeface="Arial"/>
              <a:ea typeface="Arial"/>
              <a:cs typeface="Arial"/>
              <a:sym typeface="Arial"/>
            </a:endParaRPr>
          </a:p>
        </p:txBody>
      </p:sp>
      <p:sp>
        <p:nvSpPr>
          <p:cNvPr id="267" name="Google Shape;267;g34bb7fa468f_1_8"/>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Fonte dell’immagine: sito web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5" y="2184268"/>
            <a:ext cx="8193077" cy="13341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1. Panoramica del progetto TINKER e introduzione preliminare all’apprendimento autentico e alle pratiche inclusive di genere</a:t>
            </a:r>
            <a:endParaRPr/>
          </a:p>
        </p:txBody>
      </p:sp>
      <p:sp>
        <p:nvSpPr>
          <p:cNvPr id="91" name="Google Shape;91;p2"/>
          <p:cNvSpPr txBox="1"/>
          <p:nvPr>
            <p:ph idx="1" type="subTitle"/>
          </p:nvPr>
        </p:nvSpPr>
        <p:spPr>
          <a:xfrm>
            <a:off x="401323" y="3651830"/>
            <a:ext cx="7477547" cy="129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1.2:  Introduzione all’approccio dell’apprendimento autentico e all’inclusione di genere nell’educazione informatica</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18"/>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Bibliografia</a:t>
            </a:r>
            <a:endParaRPr/>
          </a:p>
        </p:txBody>
      </p:sp>
      <p:sp>
        <p:nvSpPr>
          <p:cNvPr id="274" name="Google Shape;274;p18"/>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rtl="0" algn="just">
              <a:lnSpc>
                <a:spcPct val="100000"/>
              </a:lnSpc>
              <a:spcBef>
                <a:spcPts val="0"/>
              </a:spcBef>
              <a:spcAft>
                <a:spcPts val="0"/>
              </a:spcAft>
              <a:buSzPts val="2200"/>
              <a:buChar char="•"/>
            </a:pPr>
            <a:r>
              <a:rPr lang="en-US"/>
              <a:t>Crenshaw, K. (1989) ‘Demarginalizing the intersection of race and sex: a black feminist critique of</a:t>
            </a:r>
            <a:endParaRPr/>
          </a:p>
          <a:p>
            <a:pPr indent="0" lvl="0" marL="571500" rtl="0" algn="just">
              <a:lnSpc>
                <a:spcPct val="100000"/>
              </a:lnSpc>
              <a:spcBef>
                <a:spcPts val="0"/>
              </a:spcBef>
              <a:spcAft>
                <a:spcPts val="0"/>
              </a:spcAft>
              <a:buSzPts val="2200"/>
              <a:buNone/>
            </a:pPr>
            <a:r>
              <a:rPr lang="en-US"/>
              <a:t>antidiscrimination doctrine, Feminist theory and antiracist politics’, </a:t>
            </a:r>
            <a:r>
              <a:rPr i="1" lang="en-US"/>
              <a:t>University of Chicago Legal Forum</a:t>
            </a:r>
            <a:r>
              <a:rPr lang="en-US"/>
              <a:t>, 1(8). Disponibile al link:  </a:t>
            </a:r>
            <a:r>
              <a:rPr lang="en-US" u="sng">
                <a:solidFill>
                  <a:schemeClr val="hlink"/>
                </a:solidFill>
                <a:hlinkClick r:id="rId3"/>
              </a:rPr>
              <a:t>http://chicagounbound.uchicago.edu/uclf/vol1989/iss1/8</a:t>
            </a:r>
            <a:r>
              <a:rPr lang="en-US"/>
              <a:t> (visitato il 30 marzo 2025)</a:t>
            </a:r>
            <a:endParaRPr/>
          </a:p>
          <a:p>
            <a:pPr indent="-342900" lvl="0" marL="571500" rtl="0" algn="just">
              <a:lnSpc>
                <a:spcPct val="100000"/>
              </a:lnSpc>
              <a:spcBef>
                <a:spcPts val="0"/>
              </a:spcBef>
              <a:spcAft>
                <a:spcPts val="0"/>
              </a:spcAft>
              <a:buSzPts val="2200"/>
              <a:buChar char="•"/>
            </a:pPr>
            <a:r>
              <a:rPr lang="en-US"/>
              <a:t>Gordon (1982) ‘The concept of the hidden curriculum’. </a:t>
            </a:r>
            <a:r>
              <a:rPr i="1" lang="en-US"/>
              <a:t>Journal of Philosophy of Education</a:t>
            </a:r>
            <a:r>
              <a:rPr lang="en-US"/>
              <a:t>, 16(2), pp. 187–198. Disponibile al link: </a:t>
            </a:r>
            <a:r>
              <a:rPr lang="en-US" u="sng">
                <a:solidFill>
                  <a:schemeClr val="hlink"/>
                </a:solidFill>
                <a:hlinkClick r:id="rId4"/>
              </a:rPr>
              <a:t>https://doi.org/10.1111/j.1467-9752.1982.tb00611.x</a:t>
            </a:r>
            <a:r>
              <a:rPr lang="en-US"/>
              <a:t> (visitato il 30 marzo 2025)</a:t>
            </a:r>
            <a:endParaRPr/>
          </a:p>
          <a:p>
            <a:pPr indent="-342900" lvl="0" marL="571500" rtl="0" algn="just">
              <a:lnSpc>
                <a:spcPct val="100000"/>
              </a:lnSpc>
              <a:spcBef>
                <a:spcPts val="0"/>
              </a:spcBef>
              <a:spcAft>
                <a:spcPts val="0"/>
              </a:spcAft>
              <a:buSzPts val="2200"/>
              <a:buChar char="•"/>
            </a:pPr>
            <a:r>
              <a:rPr lang="en-US"/>
              <a:t>Herrington, J., Reeves, T.C., Oliver, R. (2014) ‘Authentic Learning Environments’. In: Spector, J., Merrill, M., Elen, J., Bishop, M. (eds) </a:t>
            </a:r>
            <a:r>
              <a:rPr i="1" lang="en-US"/>
              <a:t>Handbook of Research on Educational Communications and Technology</a:t>
            </a:r>
            <a:r>
              <a:rPr lang="en-US"/>
              <a:t>. New York, NY: Springer. Disponibile al link:</a:t>
            </a:r>
            <a:r>
              <a:rPr lang="en-US">
                <a:solidFill>
                  <a:schemeClr val="dk1"/>
                </a:solidFill>
              </a:rPr>
              <a:t> </a:t>
            </a:r>
            <a:r>
              <a:rPr lang="en-US" u="sng">
                <a:solidFill>
                  <a:schemeClr val="accent1"/>
                </a:solidFill>
                <a:hlinkClick r:id="rId5">
                  <a:extLst>
                    <a:ext uri="{A12FA001-AC4F-418D-AE19-62706E023703}">
                      <ahyp:hlinkClr val="tx"/>
                    </a:ext>
                  </a:extLst>
                </a:hlinkClick>
              </a:rPr>
              <a:t>https://doi.org/10.1007/978-1-4614-3185-5_32</a:t>
            </a:r>
            <a:r>
              <a:rPr lang="en-US">
                <a:solidFill>
                  <a:schemeClr val="dk1"/>
                </a:solidFill>
              </a:rPr>
              <a:t> (</a:t>
            </a:r>
            <a:r>
              <a:rPr lang="en-US"/>
              <a:t>visitato il 30 marzo 2025)</a:t>
            </a:r>
            <a:r>
              <a:rPr lang="en-US">
                <a:solidFill>
                  <a:schemeClr val="dk1"/>
                </a:solidFill>
              </a:rPr>
              <a:t> </a:t>
            </a:r>
            <a:endParaRPr>
              <a:solidFill>
                <a:schemeClr val="dk1"/>
              </a:solidFill>
            </a:endParaRPr>
          </a:p>
          <a:p>
            <a:pPr indent="-342900" lvl="0" marL="571500" rtl="0" algn="just">
              <a:lnSpc>
                <a:spcPct val="100000"/>
              </a:lnSpc>
              <a:spcBef>
                <a:spcPts val="0"/>
              </a:spcBef>
              <a:spcAft>
                <a:spcPts val="0"/>
              </a:spcAft>
              <a:buClr>
                <a:schemeClr val="dk1"/>
              </a:buClr>
              <a:buSzPts val="2200"/>
              <a:buChar char="•"/>
            </a:pPr>
            <a:r>
              <a:rPr lang="en-US"/>
              <a:t>McClure, Laura (2000) ‘Feminist pedagogy and the classics’. </a:t>
            </a:r>
            <a:r>
              <a:rPr i="1" lang="en-US"/>
              <a:t>The Classical World</a:t>
            </a:r>
            <a:r>
              <a:rPr lang="en-US"/>
              <a:t>, 94(1), pp. 53–55. Disponibile al link: </a:t>
            </a:r>
            <a:r>
              <a:rPr lang="en-US" u="sng">
                <a:solidFill>
                  <a:schemeClr val="hlink"/>
                </a:solidFill>
                <a:hlinkClick r:id="rId6"/>
              </a:rPr>
              <a:t>https://doi.org/10.2307/4352498</a:t>
            </a:r>
            <a:r>
              <a:rPr lang="en-US">
                <a:solidFill>
                  <a:schemeClr val="dk1"/>
                </a:solidFill>
              </a:rPr>
              <a:t> </a:t>
            </a:r>
            <a:r>
              <a:rPr lang="en-US"/>
              <a:t>(visitato il 30 marzo 2025) </a:t>
            </a:r>
            <a:endParaRPr/>
          </a:p>
          <a:p>
            <a:pPr indent="-342900" lvl="0" marL="571500" rtl="0" algn="just">
              <a:lnSpc>
                <a:spcPct val="100000"/>
              </a:lnSpc>
              <a:spcBef>
                <a:spcPts val="0"/>
              </a:spcBef>
              <a:spcAft>
                <a:spcPts val="0"/>
              </a:spcAft>
              <a:buClr>
                <a:schemeClr val="dk1"/>
              </a:buClr>
              <a:buSzPts val="2200"/>
              <a:buChar char="•"/>
            </a:pPr>
            <a:r>
              <a:rPr lang="en-US"/>
              <a:t>Van Der Vleuten, M., Jaspers, E., Maas, I., &amp; Van Der Lippe, T. (2016). ‘Boys’ and girls’ educational choices in secondary education. The role of gender ideology’. </a:t>
            </a:r>
            <a:r>
              <a:rPr i="1" lang="en-US"/>
              <a:t>Educational Studies</a:t>
            </a:r>
            <a:r>
              <a:rPr lang="en-US"/>
              <a:t>, 42(2), pp. 181–200. Available at: </a:t>
            </a:r>
            <a:r>
              <a:rPr lang="en-US" u="sng">
                <a:solidFill>
                  <a:schemeClr val="hlink"/>
                </a:solidFill>
                <a:hlinkClick r:id="rId7"/>
              </a:rPr>
              <a:t>https://doi.org/10.1080/03055698.2016.1160821</a:t>
            </a:r>
            <a:r>
              <a:rPr lang="en-US">
                <a:solidFill>
                  <a:schemeClr val="dk1"/>
                </a:solidFill>
              </a:rPr>
              <a:t> </a:t>
            </a:r>
            <a:r>
              <a:rPr lang="en-US"/>
              <a:t>(visitato il 30 marzo 2025)</a:t>
            </a:r>
            <a:r>
              <a:rPr lang="en-US">
                <a:solidFill>
                  <a:schemeClr val="dk1"/>
                </a:solidFill>
              </a:rPr>
              <a:t>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grpSp>
        <p:nvGrpSpPr>
          <p:cNvPr id="279" name="Google Shape;279;g3577355ad18_0_40"/>
          <p:cNvGrpSpPr/>
          <p:nvPr/>
        </p:nvGrpSpPr>
        <p:grpSpPr>
          <a:xfrm>
            <a:off x="2179811" y="4729766"/>
            <a:ext cx="7832078" cy="1110328"/>
            <a:chOff x="2179603" y="4888792"/>
            <a:chExt cx="7798544" cy="1110328"/>
          </a:xfrm>
        </p:grpSpPr>
        <p:pic>
          <p:nvPicPr>
            <p:cNvPr id="280" name="Google Shape;280;g3577355ad18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281" name="Google Shape;281;g3577355ad18_0_4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282" name="Google Shape;282;g3577355ad18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283" name="Google Shape;283;g3577355ad18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284" name="Google Shape;284;g3577355ad18_0_40"/>
            <p:cNvPicPr preferRelativeResize="0"/>
            <p:nvPr/>
          </p:nvPicPr>
          <p:blipFill rotWithShape="1">
            <a:blip r:embed="rId7">
              <a:alphaModFix/>
            </a:blip>
            <a:srcRect b="0" l="6518" r="6455" t="2903"/>
            <a:stretch/>
          </p:blipFill>
          <p:spPr>
            <a:xfrm>
              <a:off x="7781600" y="4945247"/>
              <a:ext cx="2196547" cy="545647"/>
            </a:xfrm>
            <a:prstGeom prst="rect">
              <a:avLst/>
            </a:prstGeom>
            <a:noFill/>
            <a:ln>
              <a:noFill/>
            </a:ln>
          </p:spPr>
        </p:pic>
        <p:pic>
          <p:nvPicPr>
            <p:cNvPr id="285" name="Google Shape;285;g3577355ad18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286" name="Google Shape;286;g3577355ad18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287" name="Google Shape;287;g3577355ad18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288" name="Google Shape;288;g3577355ad18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289" name="Google Shape;289;g3577355ad18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290" name="Google Shape;290;g3577355ad18_0_40"/>
          <p:cNvSpPr txBox="1"/>
          <p:nvPr/>
        </p:nvSpPr>
        <p:spPr>
          <a:xfrm>
            <a:off x="3324150" y="2453100"/>
            <a:ext cx="35685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Disponibile al lnk: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291" name="Google Shape;291;g3577355ad18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292" name="Google Shape;292;g3577355ad18_0_40"/>
          <p:cNvSpPr txBox="1"/>
          <p:nvPr/>
        </p:nvSpPr>
        <p:spPr>
          <a:xfrm>
            <a:off x="1646350" y="2994850"/>
            <a:ext cx="5987700" cy="686055"/>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Questi contenuti sono distribuiti con licenza </a:t>
            </a:r>
            <a:r>
              <a:rPr b="1" i="1" lang="en-US" sz="1200" u="none" cap="none" strike="noStrike">
                <a:solidFill>
                  <a:srgbClr val="1D1D1B"/>
                </a:solidFill>
                <a:latin typeface="Calibri"/>
                <a:ea typeface="Calibri"/>
                <a:cs typeface="Calibri"/>
                <a:sym typeface="Calibri"/>
              </a:rPr>
              <a:t>Creative Commons Attribution-NonCommercial 4.0 International </a:t>
            </a:r>
            <a:r>
              <a:rPr b="1" i="0" lang="en-US" sz="1200" u="none" cap="none" strike="noStrike">
                <a:solidFill>
                  <a:srgbClr val="1D1D1B"/>
                </a:solidFill>
                <a:latin typeface="Calibri"/>
                <a:ea typeface="Calibri"/>
                <a:cs typeface="Calibri"/>
                <a:sym typeface="Calibri"/>
              </a:rPr>
              <a:t>(</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Risultati di apprendimento</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SzPts val="2200"/>
              <a:buNone/>
            </a:pPr>
            <a:r>
              <a:rPr lang="en-US" sz="2400"/>
              <a:t>Al termine dell’unità, le e i partecipanti saranno in grado di:</a:t>
            </a:r>
            <a:endParaRPr sz="2400"/>
          </a:p>
          <a:p>
            <a:pPr indent="-355600" lvl="0" marL="571500" marR="0" rtl="0" algn="just">
              <a:lnSpc>
                <a:spcPct val="90000"/>
              </a:lnSpc>
              <a:spcBef>
                <a:spcPts val="1000"/>
              </a:spcBef>
              <a:spcAft>
                <a:spcPts val="0"/>
              </a:spcAft>
              <a:buSzPts val="2400"/>
              <a:buChar char="•"/>
            </a:pPr>
            <a:r>
              <a:rPr lang="en-US" sz="2400"/>
              <a:t>definire e illustrare i </a:t>
            </a:r>
            <a:r>
              <a:rPr b="1" lang="en-US" sz="2400"/>
              <a:t>concetti principali dell’apprendimento autentico</a:t>
            </a:r>
            <a:r>
              <a:rPr lang="en-US" sz="2400"/>
              <a:t> necessari alla creazione di un </a:t>
            </a:r>
            <a:r>
              <a:rPr b="1" lang="en-US" sz="2400"/>
              <a:t>ambiente di apprendimento autentico </a:t>
            </a:r>
            <a:endParaRPr b="1" sz="2400"/>
          </a:p>
          <a:p>
            <a:pPr indent="-355600" lvl="0" marL="571500" marR="0" rtl="0" algn="just">
              <a:lnSpc>
                <a:spcPct val="90000"/>
              </a:lnSpc>
              <a:spcBef>
                <a:spcPts val="1000"/>
              </a:spcBef>
              <a:spcAft>
                <a:spcPts val="0"/>
              </a:spcAft>
              <a:buSzPts val="2400"/>
              <a:buChar char="•"/>
            </a:pPr>
            <a:r>
              <a:rPr lang="en-US" sz="2400"/>
              <a:t>f</a:t>
            </a:r>
            <a:r>
              <a:rPr lang="en-US" sz="2400"/>
              <a:t>ornire esempi di </a:t>
            </a:r>
            <a:r>
              <a:rPr b="1" lang="en-US" sz="2400"/>
              <a:t>pratiche dell’apprendimento autentico </a:t>
            </a:r>
            <a:r>
              <a:rPr lang="en-US" sz="2400"/>
              <a:t>all’interno di scenari di classe reali</a:t>
            </a:r>
            <a:endParaRPr sz="2400"/>
          </a:p>
          <a:p>
            <a:pPr indent="-355600" lvl="0" marL="571500" marR="0" rtl="0" algn="just">
              <a:lnSpc>
                <a:spcPct val="90000"/>
              </a:lnSpc>
              <a:spcBef>
                <a:spcPts val="1000"/>
              </a:spcBef>
              <a:spcAft>
                <a:spcPts val="0"/>
              </a:spcAft>
              <a:buSzPts val="2400"/>
              <a:buChar char="•"/>
            </a:pPr>
            <a:r>
              <a:rPr lang="en-US" sz="2400"/>
              <a:t>comprendere in che modo</a:t>
            </a:r>
            <a:r>
              <a:rPr b="1" lang="en-US" sz="2400"/>
              <a:t> i concetti dell’apprendimento autentico </a:t>
            </a:r>
            <a:r>
              <a:rPr lang="en-US" sz="2400"/>
              <a:t>sono in grado di accrescere l’</a:t>
            </a:r>
            <a:r>
              <a:rPr b="1" lang="en-US" sz="2400"/>
              <a:t>inclusività di genere</a:t>
            </a:r>
            <a:endParaRPr b="1" sz="2400"/>
          </a:p>
          <a:p>
            <a:pPr indent="-355600" lvl="0" marL="571500" marR="0" rtl="0" algn="just">
              <a:lnSpc>
                <a:spcPct val="90000"/>
              </a:lnSpc>
              <a:spcBef>
                <a:spcPts val="1000"/>
              </a:spcBef>
              <a:spcAft>
                <a:spcPts val="0"/>
              </a:spcAft>
              <a:buSzPts val="2400"/>
              <a:buChar char="•"/>
            </a:pPr>
            <a:r>
              <a:rPr lang="en-US" sz="2400"/>
              <a:t>i</a:t>
            </a:r>
            <a:r>
              <a:rPr lang="en-US" sz="2400"/>
              <a:t>ndividuare i </a:t>
            </a:r>
            <a:r>
              <a:rPr b="1" lang="en-US" sz="2400"/>
              <a:t>pregiudizi di genere </a:t>
            </a:r>
            <a:r>
              <a:rPr lang="en-US" sz="2400"/>
              <a:t>nell’educazione informatica e discuterne l’impatto</a:t>
            </a:r>
            <a:endParaRPr sz="2400"/>
          </a:p>
          <a:p>
            <a:pPr indent="-355600" lvl="0" marL="571500" marR="0" rtl="0" algn="just">
              <a:lnSpc>
                <a:spcPct val="90000"/>
              </a:lnSpc>
              <a:spcBef>
                <a:spcPts val="1000"/>
              </a:spcBef>
              <a:spcAft>
                <a:spcPts val="0"/>
              </a:spcAft>
              <a:buSzPts val="2400"/>
              <a:buChar char="•"/>
            </a:pPr>
            <a:r>
              <a:rPr lang="en-US" sz="2400"/>
              <a:t>sviluppare </a:t>
            </a:r>
            <a:r>
              <a:rPr b="1" lang="en-US" sz="2400"/>
              <a:t>un’attività di apprendimento autentico </a:t>
            </a:r>
            <a:r>
              <a:rPr lang="en-US" sz="2400"/>
              <a:t>che enfatizzi l'</a:t>
            </a:r>
            <a:r>
              <a:rPr b="1" lang="en-US" sz="2400"/>
              <a:t>inclusione di genere</a:t>
            </a:r>
            <a:endParaRPr b="1" sz="2400"/>
          </a:p>
          <a:p>
            <a:pPr indent="-355600" lvl="0" marL="571500" marR="0" rtl="0" algn="just">
              <a:lnSpc>
                <a:spcPct val="90000"/>
              </a:lnSpc>
              <a:spcBef>
                <a:spcPts val="1000"/>
              </a:spcBef>
              <a:spcAft>
                <a:spcPts val="0"/>
              </a:spcAft>
              <a:buSzPts val="2400"/>
              <a:buChar char="•"/>
            </a:pPr>
            <a:r>
              <a:rPr lang="en-US" sz="2400"/>
              <a:t>r</a:t>
            </a:r>
            <a:r>
              <a:rPr lang="en-US" sz="2400"/>
              <a:t>iflettere sulle proprie pratiche di apprendimento ed esplorare i modi per mettere in pratica i principi dell’apprendimento autentico e ridurre i pregiudizi di genere nell’educazione informatica</a:t>
            </a:r>
            <a:endParaRPr/>
          </a:p>
          <a:p>
            <a:pPr indent="-254000" lvl="1" marL="914400" rtl="0" algn="l">
              <a:lnSpc>
                <a:spcPct val="90000"/>
              </a:lnSpc>
              <a:spcBef>
                <a:spcPts val="500"/>
              </a:spcBef>
              <a:spcAft>
                <a:spcPts val="0"/>
              </a:spcAft>
              <a:buSzPts val="18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Indice dei contenuti (1/2)</a:t>
            </a:r>
            <a:endParaRPr/>
          </a:p>
        </p:txBody>
      </p:sp>
      <p:sp>
        <p:nvSpPr>
          <p:cNvPr id="104" name="Google Shape;104;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Diapositiva</a:t>
            </a:r>
            <a:r>
              <a:rPr lang="en-US" sz="2000"/>
              <a:t> 1 - Titolo del WP</a:t>
            </a:r>
            <a:endParaRPr/>
          </a:p>
          <a:p>
            <a:pPr indent="-330200" lvl="0" marL="571500" rtl="0" algn="l">
              <a:lnSpc>
                <a:spcPct val="90000"/>
              </a:lnSpc>
              <a:spcBef>
                <a:spcPts val="1000"/>
              </a:spcBef>
              <a:spcAft>
                <a:spcPts val="0"/>
              </a:spcAft>
              <a:buSzPts val="2000"/>
              <a:buChar char="•"/>
            </a:pPr>
            <a:r>
              <a:rPr lang="en-US" sz="2000"/>
              <a:t>Diapositiva</a:t>
            </a:r>
            <a:r>
              <a:rPr lang="en-US" sz="2000"/>
              <a:t> 2 – Titolo dell’unità</a:t>
            </a:r>
            <a:endParaRPr/>
          </a:p>
          <a:p>
            <a:pPr indent="-330200" lvl="0" marL="571500" rtl="0" algn="l">
              <a:lnSpc>
                <a:spcPct val="90000"/>
              </a:lnSpc>
              <a:spcBef>
                <a:spcPts val="1000"/>
              </a:spcBef>
              <a:spcAft>
                <a:spcPts val="0"/>
              </a:spcAft>
              <a:buSzPts val="2000"/>
              <a:buChar char="•"/>
            </a:pPr>
            <a:r>
              <a:rPr lang="en-US" sz="2000"/>
              <a:t>Diapositiva</a:t>
            </a:r>
            <a:r>
              <a:rPr lang="en-US" sz="2000"/>
              <a:t> 3 – Risultati di apprendimento</a:t>
            </a:r>
            <a:endParaRPr/>
          </a:p>
          <a:p>
            <a:pPr indent="-330200" lvl="0" marL="571500" rtl="0" algn="l">
              <a:lnSpc>
                <a:spcPct val="90000"/>
              </a:lnSpc>
              <a:spcBef>
                <a:spcPts val="1000"/>
              </a:spcBef>
              <a:spcAft>
                <a:spcPts val="0"/>
              </a:spcAft>
              <a:buSzPts val="2000"/>
              <a:buChar char="•"/>
            </a:pPr>
            <a:r>
              <a:rPr lang="en-US" sz="2000"/>
              <a:t>Diapositiva</a:t>
            </a:r>
            <a:r>
              <a:rPr lang="en-US" sz="2000"/>
              <a:t>s 4 &amp; 5 – Indice dei contenuti</a:t>
            </a:r>
            <a:endParaRPr/>
          </a:p>
          <a:p>
            <a:pPr indent="-330200" lvl="0" marL="571500" rtl="0" algn="l">
              <a:lnSpc>
                <a:spcPct val="90000"/>
              </a:lnSpc>
              <a:spcBef>
                <a:spcPts val="1000"/>
              </a:spcBef>
              <a:spcAft>
                <a:spcPts val="0"/>
              </a:spcAft>
              <a:buSzPts val="2000"/>
              <a:buChar char="•"/>
            </a:pPr>
            <a:r>
              <a:rPr lang="en-US" sz="2000"/>
              <a:t>Diapositiva</a:t>
            </a:r>
            <a:r>
              <a:rPr lang="en-US" sz="2000"/>
              <a:t> 6 - Introduzione</a:t>
            </a:r>
            <a:endParaRPr/>
          </a:p>
          <a:p>
            <a:pPr indent="-330200" lvl="0" marL="571500" rtl="0" algn="l">
              <a:lnSpc>
                <a:spcPct val="90000"/>
              </a:lnSpc>
              <a:spcBef>
                <a:spcPts val="1000"/>
              </a:spcBef>
              <a:spcAft>
                <a:spcPts val="0"/>
              </a:spcAft>
              <a:buSzPts val="2000"/>
              <a:buChar char="•"/>
            </a:pPr>
            <a:r>
              <a:rPr lang="en-US" sz="2000"/>
              <a:t>Diapositiva</a:t>
            </a:r>
            <a:r>
              <a:rPr lang="en-US" sz="2000"/>
              <a:t> 7 – Attività 1: benvenuto e attività rompighiaccio</a:t>
            </a:r>
            <a:endParaRPr/>
          </a:p>
          <a:p>
            <a:pPr indent="-330200" lvl="0" marL="571500" rtl="0" algn="l">
              <a:lnSpc>
                <a:spcPct val="90000"/>
              </a:lnSpc>
              <a:spcBef>
                <a:spcPts val="1000"/>
              </a:spcBef>
              <a:spcAft>
                <a:spcPts val="0"/>
              </a:spcAft>
              <a:buSzPts val="2000"/>
              <a:buChar char="•"/>
            </a:pPr>
            <a:r>
              <a:rPr lang="en-US" sz="2000"/>
              <a:t>Diapositiva</a:t>
            </a:r>
            <a:r>
              <a:rPr lang="en-US" sz="2000"/>
              <a:t> 8 - L</a:t>
            </a:r>
            <a:r>
              <a:rPr lang="en-US" sz="2000"/>
              <a:t>e basi: i principi dell’apprendimento autentico</a:t>
            </a:r>
            <a:r>
              <a:rPr lang="en-US" sz="2000"/>
              <a:t> - 1</a:t>
            </a:r>
            <a:endParaRPr/>
          </a:p>
          <a:p>
            <a:pPr indent="-330200" lvl="0" marL="571500" rtl="0" algn="l">
              <a:lnSpc>
                <a:spcPct val="90000"/>
              </a:lnSpc>
              <a:spcBef>
                <a:spcPts val="1000"/>
              </a:spcBef>
              <a:spcAft>
                <a:spcPts val="0"/>
              </a:spcAft>
              <a:buSzPts val="2000"/>
              <a:buChar char="•"/>
            </a:pPr>
            <a:r>
              <a:rPr lang="en-US" sz="2000"/>
              <a:t>Diapositiva</a:t>
            </a:r>
            <a:r>
              <a:rPr lang="en-US" sz="2000"/>
              <a:t> 9 - </a:t>
            </a:r>
            <a:r>
              <a:rPr lang="en-US" sz="2000"/>
              <a:t>Le basi: i principi dell’apprendimento autentico</a:t>
            </a:r>
            <a:r>
              <a:rPr lang="en-US" sz="2000"/>
              <a:t> - 2</a:t>
            </a:r>
            <a:endParaRPr/>
          </a:p>
          <a:p>
            <a:pPr indent="-330200" lvl="0" marL="571500" rtl="0" algn="l">
              <a:lnSpc>
                <a:spcPct val="90000"/>
              </a:lnSpc>
              <a:spcBef>
                <a:spcPts val="1000"/>
              </a:spcBef>
              <a:spcAft>
                <a:spcPts val="0"/>
              </a:spcAft>
              <a:buSzPts val="2000"/>
              <a:buChar char="•"/>
            </a:pPr>
            <a:r>
              <a:rPr lang="en-US" sz="2000"/>
              <a:t>Diapositiva</a:t>
            </a:r>
            <a:r>
              <a:rPr lang="en-US" sz="2000"/>
              <a:t> 10 - </a:t>
            </a:r>
            <a:r>
              <a:rPr lang="en-US" sz="2000"/>
              <a:t>Le basi: i principi dell’apprendimento autentico</a:t>
            </a:r>
            <a:r>
              <a:rPr lang="en-US" sz="2000"/>
              <a:t> - 3</a:t>
            </a:r>
            <a:endParaRPr/>
          </a:p>
          <a:p>
            <a:pPr indent="-330200" lvl="0" marL="571500" rtl="0" algn="l">
              <a:lnSpc>
                <a:spcPct val="90000"/>
              </a:lnSpc>
              <a:spcBef>
                <a:spcPts val="1000"/>
              </a:spcBef>
              <a:spcAft>
                <a:spcPts val="0"/>
              </a:spcAft>
              <a:buSzPts val="2000"/>
              <a:buChar char="•"/>
            </a:pPr>
            <a:r>
              <a:rPr lang="en-US" sz="2000"/>
              <a:t>Diapositiva</a:t>
            </a:r>
            <a:r>
              <a:rPr lang="en-US" sz="2000"/>
              <a:t> 11 - </a:t>
            </a:r>
            <a:r>
              <a:rPr lang="en-US" sz="2000"/>
              <a:t>Le basi: i principi dell’apprendimento autentico</a:t>
            </a:r>
            <a:r>
              <a:rPr lang="en-US" sz="2000"/>
              <a:t> - 4</a:t>
            </a:r>
            <a:endParaRPr/>
          </a:p>
          <a:p>
            <a:pPr indent="-330200" lvl="0" marL="571500" rtl="0" algn="l">
              <a:lnSpc>
                <a:spcPct val="90000"/>
              </a:lnSpc>
              <a:spcBef>
                <a:spcPts val="1000"/>
              </a:spcBef>
              <a:spcAft>
                <a:spcPts val="0"/>
              </a:spcAft>
              <a:buSzPts val="2000"/>
              <a:buChar char="•"/>
            </a:pPr>
            <a:r>
              <a:rPr lang="en-US" sz="2000"/>
              <a:t>Diapositiva</a:t>
            </a:r>
            <a:r>
              <a:rPr lang="en-US" sz="2000"/>
              <a:t> 12 - </a:t>
            </a:r>
            <a:r>
              <a:rPr lang="en-US" sz="2000"/>
              <a:t>Le basi: i principi dell’apprendimento autentico</a:t>
            </a:r>
            <a:r>
              <a:rPr lang="en-US" sz="2000"/>
              <a:t> - 5</a:t>
            </a:r>
            <a:endParaRPr/>
          </a:p>
          <a:p>
            <a:pPr indent="-330200" lvl="0" marL="571500" rtl="0" algn="l">
              <a:lnSpc>
                <a:spcPct val="90000"/>
              </a:lnSpc>
              <a:spcBef>
                <a:spcPts val="1000"/>
              </a:spcBef>
              <a:spcAft>
                <a:spcPts val="0"/>
              </a:spcAft>
              <a:buSzPts val="2000"/>
              <a:buChar char="•"/>
            </a:pPr>
            <a:r>
              <a:rPr lang="en-US" sz="2000"/>
              <a:t>Diapositiva</a:t>
            </a:r>
            <a:r>
              <a:rPr lang="en-US" sz="2000"/>
              <a:t> 13 - </a:t>
            </a:r>
            <a:r>
              <a:rPr lang="en-US" sz="2000"/>
              <a:t>Perché l’apprendimento autentico nell’informatica?</a:t>
            </a:r>
            <a:endParaRPr/>
          </a:p>
          <a:p>
            <a:pPr indent="-330200" lvl="0" marL="571500" rtl="0" algn="l">
              <a:lnSpc>
                <a:spcPct val="90000"/>
              </a:lnSpc>
              <a:spcBef>
                <a:spcPts val="1000"/>
              </a:spcBef>
              <a:spcAft>
                <a:spcPts val="0"/>
              </a:spcAft>
              <a:buSzPts val="2000"/>
              <a:buChar char="•"/>
            </a:pPr>
            <a:r>
              <a:rPr lang="en-US" sz="2000"/>
              <a:t>Diapositiva</a:t>
            </a:r>
            <a:r>
              <a:rPr lang="en-US" sz="2000"/>
              <a:t> 14 - Attività 2: attività di gruppo</a:t>
            </a:r>
            <a:endParaRPr/>
          </a:p>
          <a:p>
            <a:pPr indent="-330200" lvl="0" marL="571500" rtl="0" algn="l">
              <a:lnSpc>
                <a:spcPct val="90000"/>
              </a:lnSpc>
              <a:spcBef>
                <a:spcPts val="1000"/>
              </a:spcBef>
              <a:spcAft>
                <a:spcPts val="0"/>
              </a:spcAft>
              <a:buSzPts val="2000"/>
              <a:buChar char="•"/>
            </a:pPr>
            <a:r>
              <a:rPr lang="en-US" sz="2000"/>
              <a:t>Diapositiva</a:t>
            </a:r>
            <a:r>
              <a:rPr lang="en-US" sz="2000"/>
              <a:t> 15 - </a:t>
            </a:r>
            <a:r>
              <a:rPr lang="en-US" sz="2000"/>
              <a:t>Comprendere l’inclusione e i pregiudizi di genere</a:t>
            </a:r>
            <a:r>
              <a:rPr lang="en-US" sz="2000"/>
              <a:t> - 1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g34bb7fa468f_0_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Indice dei contenuti (2/2)</a:t>
            </a:r>
            <a:endParaRPr/>
          </a:p>
        </p:txBody>
      </p:sp>
      <p:sp>
        <p:nvSpPr>
          <p:cNvPr id="111" name="Google Shape;111;g34bb7fa468f_0_1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Diapositiva</a:t>
            </a:r>
            <a:r>
              <a:rPr lang="en-US" sz="2000"/>
              <a:t> 16 - </a:t>
            </a:r>
            <a:r>
              <a:rPr lang="en-US" sz="2000"/>
              <a:t>Comprendere l’inclusione e i pregiudizi di genere</a:t>
            </a:r>
            <a:r>
              <a:rPr lang="en-US" sz="2000"/>
              <a:t> - 2</a:t>
            </a:r>
            <a:endParaRPr sz="2000"/>
          </a:p>
          <a:p>
            <a:pPr indent="-330200" lvl="0" marL="571500" rtl="0" algn="l">
              <a:lnSpc>
                <a:spcPct val="90000"/>
              </a:lnSpc>
              <a:spcBef>
                <a:spcPts val="1000"/>
              </a:spcBef>
              <a:spcAft>
                <a:spcPts val="0"/>
              </a:spcAft>
              <a:buSzPts val="2000"/>
              <a:buChar char="•"/>
            </a:pPr>
            <a:r>
              <a:rPr lang="en-US" sz="2000"/>
              <a:t>Diapositiva</a:t>
            </a:r>
            <a:r>
              <a:rPr lang="en-US" sz="2000"/>
              <a:t> 17 - </a:t>
            </a:r>
            <a:r>
              <a:rPr lang="en-US" sz="2000"/>
              <a:t>Pregiudizi di genere più comuni nell’istruzione</a:t>
            </a:r>
            <a:endParaRPr sz="2000"/>
          </a:p>
          <a:p>
            <a:pPr indent="-330200" lvl="0" marL="571500" rtl="0" algn="l">
              <a:lnSpc>
                <a:spcPct val="90000"/>
              </a:lnSpc>
              <a:spcBef>
                <a:spcPts val="1000"/>
              </a:spcBef>
              <a:spcAft>
                <a:spcPts val="0"/>
              </a:spcAft>
              <a:buSzPts val="2000"/>
              <a:buChar char="•"/>
            </a:pPr>
            <a:r>
              <a:rPr lang="en-US" sz="2000"/>
              <a:t>Diapositiva</a:t>
            </a:r>
            <a:r>
              <a:rPr lang="en-US" sz="2000"/>
              <a:t> 18 - </a:t>
            </a:r>
            <a:r>
              <a:rPr lang="en-US" sz="2000"/>
              <a:t>Ridurre i pregiudizi di genere nell’educazione all’informatica</a:t>
            </a:r>
            <a:endParaRPr sz="2000"/>
          </a:p>
          <a:p>
            <a:pPr indent="-330200" lvl="0" marL="571500" rtl="0" algn="l">
              <a:lnSpc>
                <a:spcPct val="90000"/>
              </a:lnSpc>
              <a:spcBef>
                <a:spcPts val="1000"/>
              </a:spcBef>
              <a:spcAft>
                <a:spcPts val="0"/>
              </a:spcAft>
              <a:buSzPts val="2000"/>
              <a:buChar char="•"/>
            </a:pPr>
            <a:r>
              <a:rPr lang="en-US" sz="2000"/>
              <a:t>Diapositiva</a:t>
            </a:r>
            <a:r>
              <a:rPr lang="en-US" sz="2000"/>
              <a:t> 19 - Attività 3: spunti per l’autoriflessione</a:t>
            </a:r>
            <a:endParaRPr sz="2000"/>
          </a:p>
          <a:p>
            <a:pPr indent="-330200" lvl="0" marL="571500" rtl="0" algn="l">
              <a:lnSpc>
                <a:spcPct val="90000"/>
              </a:lnSpc>
              <a:spcBef>
                <a:spcPts val="1000"/>
              </a:spcBef>
              <a:spcAft>
                <a:spcPts val="0"/>
              </a:spcAft>
              <a:buSzPts val="2000"/>
              <a:buChar char="•"/>
            </a:pPr>
            <a:r>
              <a:rPr lang="en-US" sz="2000"/>
              <a:t>Diapositiva</a:t>
            </a:r>
            <a:r>
              <a:rPr lang="en-US" sz="2000"/>
              <a:t> 20 - Riflessioni</a:t>
            </a:r>
            <a:endParaRPr sz="2000"/>
          </a:p>
          <a:p>
            <a:pPr indent="-330200" lvl="0" marL="571500" rtl="0" algn="l">
              <a:lnSpc>
                <a:spcPct val="90000"/>
              </a:lnSpc>
              <a:spcBef>
                <a:spcPts val="1000"/>
              </a:spcBef>
              <a:spcAft>
                <a:spcPts val="0"/>
              </a:spcAft>
              <a:buSzPts val="2000"/>
              <a:buChar char="•"/>
            </a:pPr>
            <a:r>
              <a:rPr lang="en-US" sz="2000"/>
              <a:t>Diapositiva</a:t>
            </a:r>
            <a:r>
              <a:rPr lang="en-US" sz="2000"/>
              <a:t> 21 - Bibliografia</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7"/>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Introduzione</a:t>
            </a:r>
            <a:endParaRPr/>
          </a:p>
        </p:txBody>
      </p:sp>
      <p:sp>
        <p:nvSpPr>
          <p:cNvPr id="118" name="Google Shape;118;p7"/>
          <p:cNvSpPr txBox="1"/>
          <p:nvPr>
            <p:ph idx="1" type="body"/>
          </p:nvPr>
        </p:nvSpPr>
        <p:spPr>
          <a:xfrm>
            <a:off x="97973" y="881750"/>
            <a:ext cx="5997900" cy="5870100"/>
          </a:xfrm>
          <a:prstGeom prst="rect">
            <a:avLst/>
          </a:prstGeom>
          <a:noFill/>
          <a:ln>
            <a:noFill/>
          </a:ln>
        </p:spPr>
        <p:txBody>
          <a:bodyPr anchorCtr="0" anchor="t" bIns="45700" lIns="91425" spcFirstLastPara="1" rIns="91425" wrap="square" tIns="45700">
            <a:noAutofit/>
          </a:bodyPr>
          <a:lstStyle/>
          <a:p>
            <a:pPr indent="-342900" lvl="0" marL="571500" marR="0" rtl="0" algn="just">
              <a:lnSpc>
                <a:spcPct val="90000"/>
              </a:lnSpc>
              <a:spcBef>
                <a:spcPts val="1000"/>
              </a:spcBef>
              <a:spcAft>
                <a:spcPts val="0"/>
              </a:spcAft>
              <a:buClr>
                <a:schemeClr val="accent4"/>
              </a:buClr>
              <a:buSzPts val="2200"/>
              <a:buFont typeface="Arial"/>
              <a:buChar char="•"/>
            </a:pPr>
            <a:r>
              <a:rPr lang="en-US"/>
              <a:t>Questo modulo esplora l’esigenza di un </a:t>
            </a:r>
            <a:r>
              <a:rPr b="1" lang="en-US"/>
              <a:t>approccio autentico e inclusivo di genere </a:t>
            </a:r>
            <a:r>
              <a:rPr lang="en-US"/>
              <a:t>che punti a individuare </a:t>
            </a:r>
            <a:r>
              <a:rPr b="1" lang="en-US"/>
              <a:t>i</a:t>
            </a:r>
            <a:r>
              <a:rPr lang="en-US"/>
              <a:t> </a:t>
            </a:r>
            <a:r>
              <a:rPr b="1" lang="en-US"/>
              <a:t>pregiudizi di genere</a:t>
            </a:r>
            <a:r>
              <a:rPr lang="en-US"/>
              <a:t>, nonché i loro effetti, nell’istruzione e nell’informatica.</a:t>
            </a:r>
            <a:endParaRPr/>
          </a:p>
          <a:p>
            <a:pPr indent="-342900" lvl="0" marL="571500" marR="0" rtl="0" algn="just">
              <a:lnSpc>
                <a:spcPct val="90000"/>
              </a:lnSpc>
              <a:spcBef>
                <a:spcPts val="1000"/>
              </a:spcBef>
              <a:spcAft>
                <a:spcPts val="0"/>
              </a:spcAft>
              <a:buClr>
                <a:schemeClr val="accent4"/>
              </a:buClr>
              <a:buSzPts val="2200"/>
              <a:buFont typeface="Arial"/>
              <a:buChar char="•"/>
            </a:pPr>
            <a:r>
              <a:rPr lang="en-US"/>
              <a:t>Al termine del modulo, le e i partecipanti avranno acquisito una conoscenza più approfondita dei </a:t>
            </a:r>
            <a:r>
              <a:rPr b="1" lang="en-US"/>
              <a:t>principi dell’apprendimento autentico </a:t>
            </a:r>
            <a:r>
              <a:rPr lang="en-US"/>
              <a:t>e del loro valore per una </a:t>
            </a:r>
            <a:r>
              <a:rPr b="1" lang="en-US"/>
              <a:t>maggiore inclusività di genere </a:t>
            </a:r>
            <a:r>
              <a:rPr lang="en-US"/>
              <a:t>nell’educazione all’informatica, </a:t>
            </a:r>
            <a:r>
              <a:rPr lang="en-US"/>
              <a:t>compresa</a:t>
            </a:r>
            <a:r>
              <a:rPr lang="en-US"/>
              <a:t> l’analisi degli scenari e lo sviluppo di strategie iniziali di inclusione e misure per la riduzione dei pregiudizi.</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19" name="Google Shape;119;p7"/>
          <p:cNvPicPr preferRelativeResize="0"/>
          <p:nvPr/>
        </p:nvPicPr>
        <p:blipFill rotWithShape="1">
          <a:blip r:embed="rId3">
            <a:alphaModFix/>
          </a:blip>
          <a:srcRect b="0" l="0" r="0" t="0"/>
          <a:stretch/>
        </p:blipFill>
        <p:spPr>
          <a:xfrm>
            <a:off x="6248273" y="1864321"/>
            <a:ext cx="5791325" cy="3860884"/>
          </a:xfrm>
          <a:prstGeom prst="rect">
            <a:avLst/>
          </a:prstGeom>
          <a:noFill/>
          <a:ln>
            <a:noFill/>
          </a:ln>
        </p:spPr>
      </p:pic>
      <p:sp>
        <p:nvSpPr>
          <p:cNvPr id="120" name="Google Shape;120;p7"/>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Fonte dell’immagine: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9"/>
          <p:cNvSpPr/>
          <p:nvPr/>
        </p:nvSpPr>
        <p:spPr>
          <a:xfrm rot="10800000">
            <a:off x="3728425" y="3198600"/>
            <a:ext cx="4370400" cy="2330700"/>
          </a:xfrm>
          <a:prstGeom prst="wedgeRoundRectCallout">
            <a:avLst>
              <a:gd fmla="val -20833" name="adj1"/>
              <a:gd fmla="val 62500"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Attività 1: benvenuto e attività rompighiaccio</a:t>
            </a:r>
            <a:endParaRPr/>
          </a:p>
        </p:txBody>
      </p:sp>
      <p:sp>
        <p:nvSpPr>
          <p:cNvPr id="128" name="Google Shape;128;p9"/>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20320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129" name="Google Shape;129;p9"/>
          <p:cNvSpPr txBox="1"/>
          <p:nvPr/>
        </p:nvSpPr>
        <p:spPr>
          <a:xfrm>
            <a:off x="232425" y="1010050"/>
            <a:ext cx="11736000" cy="1936800"/>
          </a:xfrm>
          <a:prstGeom prst="rect">
            <a:avLst/>
          </a:prstGeom>
          <a:solidFill>
            <a:srgbClr val="D1D1D1"/>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1D1D1B"/>
                </a:solidFill>
                <a:latin typeface="Calibri"/>
                <a:ea typeface="Calibri"/>
                <a:cs typeface="Calibri"/>
                <a:sym typeface="Calibri"/>
              </a:rPr>
              <a:t>Pensate a quanto appreso finora riguardo all’apprendimento autentico e riflettete sui metodi principali per metterlo in pratica nella vostra classe.</a:t>
            </a:r>
            <a:endParaRPr b="0" i="0" sz="2500" u="none" cap="none" strike="noStrike">
              <a:solidFill>
                <a:srgbClr val="1D1D1B"/>
              </a:solidFill>
              <a:latin typeface="Calibri"/>
              <a:ea typeface="Calibri"/>
              <a:cs typeface="Calibri"/>
              <a:sym typeface="Calibri"/>
            </a:endParaRPr>
          </a:p>
        </p:txBody>
      </p:sp>
      <p:sp>
        <p:nvSpPr>
          <p:cNvPr id="130" name="Google Shape;130;p9"/>
          <p:cNvSpPr txBox="1"/>
          <p:nvPr/>
        </p:nvSpPr>
        <p:spPr>
          <a:xfrm>
            <a:off x="3733150" y="3420400"/>
            <a:ext cx="4232400" cy="2109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500"/>
              <a:buFont typeface="Arial"/>
              <a:buNone/>
            </a:pPr>
            <a:r>
              <a:rPr b="0" i="0" lang="en-US" sz="2500" u="none" cap="none" strike="noStrike">
                <a:solidFill>
                  <a:srgbClr val="000000"/>
                </a:solidFill>
                <a:latin typeface="Calibri"/>
                <a:ea typeface="Calibri"/>
                <a:cs typeface="Calibri"/>
                <a:sym typeface="Calibri"/>
              </a:rPr>
              <a:t>Condividete le vostre idee con la formatrice o il formatore e con le e i partecipanti.</a:t>
            </a:r>
            <a:endParaRPr/>
          </a:p>
        </p:txBody>
      </p:sp>
      <p:pic>
        <p:nvPicPr>
          <p:cNvPr id="131" name="Google Shape;131;p9"/>
          <p:cNvPicPr preferRelativeResize="0"/>
          <p:nvPr/>
        </p:nvPicPr>
        <p:blipFill rotWithShape="1">
          <a:blip r:embed="rId3">
            <a:alphaModFix/>
          </a:blip>
          <a:srcRect b="0" l="0" r="0" t="0"/>
          <a:stretch/>
        </p:blipFill>
        <p:spPr>
          <a:xfrm>
            <a:off x="783063" y="3262438"/>
            <a:ext cx="2447925" cy="2505075"/>
          </a:xfrm>
          <a:prstGeom prst="rect">
            <a:avLst/>
          </a:prstGeom>
          <a:noFill/>
          <a:ln>
            <a:noFill/>
          </a:ln>
        </p:spPr>
      </p:pic>
      <p:sp>
        <p:nvSpPr>
          <p:cNvPr id="132" name="Google Shape;132;p9"/>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Fonte dell’immagine: sito web TINKER</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g34b85d504c5_0_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Le basi: i principi dell’apprendimento autentico - 1</a:t>
            </a:r>
            <a:endParaRPr/>
          </a:p>
        </p:txBody>
      </p:sp>
      <p:sp>
        <p:nvSpPr>
          <p:cNvPr id="139" name="Google Shape;139;g34b85d504c5_0_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74650" lvl="0" marL="457200" rtl="0" algn="l">
              <a:lnSpc>
                <a:spcPct val="90000"/>
              </a:lnSpc>
              <a:spcBef>
                <a:spcPts val="1000"/>
              </a:spcBef>
              <a:spcAft>
                <a:spcPts val="0"/>
              </a:spcAft>
              <a:buSzPts val="2300"/>
              <a:buChar char="●"/>
            </a:pPr>
            <a:r>
              <a:rPr b="1" lang="en-US" sz="2300"/>
              <a:t>Contesto autentico:</a:t>
            </a:r>
            <a:r>
              <a:rPr lang="en-US" sz="2300"/>
              <a:t> un ambiente virtuale o fisico che riflette il modo in cui vengono utilizzate le conoscenze nella vita reale, senza semplificazioni, motivando l’apprendimento.</a:t>
            </a:r>
            <a:endParaRPr/>
          </a:p>
          <a:p>
            <a:pPr indent="0" lvl="0" marL="0" rtl="0" algn="l">
              <a:lnSpc>
                <a:spcPct val="90000"/>
              </a:lnSpc>
              <a:spcBef>
                <a:spcPts val="1000"/>
              </a:spcBef>
              <a:spcAft>
                <a:spcPts val="0"/>
              </a:spcAft>
              <a:buSzPts val="2200"/>
              <a:buNone/>
            </a:pPr>
            <a:r>
              <a:t/>
            </a:r>
            <a:endParaRPr sz="2300"/>
          </a:p>
          <a:p>
            <a:pPr indent="0" lvl="0" marL="0" rtl="0" algn="l">
              <a:lnSpc>
                <a:spcPct val="90000"/>
              </a:lnSpc>
              <a:spcBef>
                <a:spcPts val="1000"/>
              </a:spcBef>
              <a:spcAft>
                <a:spcPts val="0"/>
              </a:spcAft>
              <a:buSzPts val="2200"/>
              <a:buNone/>
            </a:pPr>
            <a:r>
              <a:t/>
            </a:r>
            <a:endParaRPr sz="2300"/>
          </a:p>
        </p:txBody>
      </p:sp>
      <p:pic>
        <p:nvPicPr>
          <p:cNvPr id="140" name="Google Shape;140;g34b85d504c5_0_7"/>
          <p:cNvPicPr preferRelativeResize="0"/>
          <p:nvPr/>
        </p:nvPicPr>
        <p:blipFill rotWithShape="1">
          <a:blip r:embed="rId3">
            <a:alphaModFix/>
          </a:blip>
          <a:srcRect b="0" l="0" r="0" t="0"/>
          <a:stretch/>
        </p:blipFill>
        <p:spPr>
          <a:xfrm>
            <a:off x="2836312" y="2031900"/>
            <a:ext cx="6519375" cy="4350974"/>
          </a:xfrm>
          <a:prstGeom prst="rect">
            <a:avLst/>
          </a:prstGeom>
          <a:noFill/>
          <a:ln>
            <a:noFill/>
          </a:ln>
        </p:spPr>
      </p:pic>
      <p:sp>
        <p:nvSpPr>
          <p:cNvPr id="141" name="Google Shape;141;g34b85d504c5_0_7"/>
          <p:cNvSpPr txBox="1"/>
          <p:nvPr/>
        </p:nvSpPr>
        <p:spPr>
          <a:xfrm>
            <a:off x="9551775" y="6443725"/>
            <a:ext cx="26403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Fonte dell’immagine: Freepik</a:t>
            </a:r>
            <a:endParaRPr b="0" i="1" sz="1400" u="none" cap="none" strike="noStrik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g34b85d504c5_0_1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Le basi: i principi dell’apprendimento autentico - 2</a:t>
            </a:r>
            <a:endParaRPr/>
          </a:p>
        </p:txBody>
      </p:sp>
      <p:sp>
        <p:nvSpPr>
          <p:cNvPr id="148" name="Google Shape;148;g34b85d504c5_0_14"/>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74650" lvl="0" marL="457200" rtl="0" algn="l">
              <a:lnSpc>
                <a:spcPct val="90000"/>
              </a:lnSpc>
              <a:spcBef>
                <a:spcPts val="1000"/>
              </a:spcBef>
              <a:spcAft>
                <a:spcPts val="0"/>
              </a:spcAft>
              <a:buSzPts val="2300"/>
              <a:buChar char="●"/>
            </a:pPr>
            <a:r>
              <a:rPr b="1" lang="en-US" sz="2300"/>
              <a:t>Compito autentico:</a:t>
            </a:r>
            <a:r>
              <a:rPr lang="en-US" sz="2300"/>
              <a:t> compiti complessi (passaggi non predefiniti che le e gli studenti devono seguire), con una certa rilevanza nel mondo reale, interdisciplinari, che richiedono produzione (non riproduzione) ma non possono essere risolti immediatamente (indagine prolungata nel tempo)</a:t>
            </a:r>
            <a:endParaRPr sz="2300"/>
          </a:p>
          <a:p>
            <a:pPr indent="-374650" lvl="0" marL="457200" rtl="0" algn="l">
              <a:lnSpc>
                <a:spcPct val="90000"/>
              </a:lnSpc>
              <a:spcBef>
                <a:spcPts val="1000"/>
              </a:spcBef>
              <a:spcAft>
                <a:spcPts val="0"/>
              </a:spcAft>
              <a:buSzPts val="2300"/>
              <a:buChar char="●"/>
            </a:pPr>
            <a:r>
              <a:rPr b="1" lang="en-US" sz="2300"/>
              <a:t>Prestazione esperta: </a:t>
            </a:r>
            <a:r>
              <a:rPr lang="en-US" sz="2300"/>
              <a:t>accesso alla competenza, vedere come pensano e lavorano le e gli esperti, osservare episodi reali e avere l’opportunità di condividere storie. </a:t>
            </a:r>
            <a:endParaRPr/>
          </a:p>
        </p:txBody>
      </p:sp>
      <p:pic>
        <p:nvPicPr>
          <p:cNvPr id="149" name="Google Shape;149;g34b85d504c5_0_14"/>
          <p:cNvPicPr preferRelativeResize="0"/>
          <p:nvPr/>
        </p:nvPicPr>
        <p:blipFill rotWithShape="1">
          <a:blip r:embed="rId3">
            <a:alphaModFix/>
          </a:blip>
          <a:srcRect b="0" l="0" r="0" t="0"/>
          <a:stretch/>
        </p:blipFill>
        <p:spPr>
          <a:xfrm>
            <a:off x="3000363" y="3905538"/>
            <a:ext cx="3095625" cy="2085975"/>
          </a:xfrm>
          <a:prstGeom prst="rect">
            <a:avLst/>
          </a:prstGeom>
          <a:noFill/>
          <a:ln>
            <a:noFill/>
          </a:ln>
        </p:spPr>
      </p:pic>
      <p:pic>
        <p:nvPicPr>
          <p:cNvPr id="150" name="Google Shape;150;g34b85d504c5_0_14"/>
          <p:cNvPicPr preferRelativeResize="0"/>
          <p:nvPr/>
        </p:nvPicPr>
        <p:blipFill rotWithShape="1">
          <a:blip r:embed="rId4">
            <a:alphaModFix/>
          </a:blip>
          <a:srcRect b="0" l="0" r="0" t="0"/>
          <a:stretch/>
        </p:blipFill>
        <p:spPr>
          <a:xfrm>
            <a:off x="6384838" y="3967463"/>
            <a:ext cx="3133725" cy="1962150"/>
          </a:xfrm>
          <a:prstGeom prst="rect">
            <a:avLst/>
          </a:prstGeom>
          <a:noFill/>
          <a:ln>
            <a:noFill/>
          </a:ln>
        </p:spPr>
      </p:pic>
      <p:sp>
        <p:nvSpPr>
          <p:cNvPr id="151" name="Google Shape;151;g34b85d504c5_0_14"/>
          <p:cNvSpPr txBox="1"/>
          <p:nvPr/>
        </p:nvSpPr>
        <p:spPr>
          <a:xfrm>
            <a:off x="9070350" y="6443725"/>
            <a:ext cx="3121800" cy="34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Calibri"/>
                <a:ea typeface="Calibri"/>
                <a:cs typeface="Calibri"/>
                <a:sym typeface="Calibri"/>
              </a:rPr>
              <a:t>Fonte dell’immagine: sito web TINKER</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2014-07-11T09:12:14Z</dcterms:created>
  <dc:creator>2Fast4u</dc:creator>
</cp:coreProperties>
</file>